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7" r:id="rId5"/>
    <p:sldId id="259" r:id="rId6"/>
    <p:sldId id="260" r:id="rId7"/>
    <p:sldId id="263" r:id="rId8"/>
    <p:sldId id="264" r:id="rId9"/>
    <p:sldId id="265" r:id="rId10"/>
    <p:sldId id="266" r:id="rId11"/>
  </p:sldIdLst>
  <p:sldSz cx="14630400" cy="8229600"/>
  <p:notesSz cx="8229600" cy="14630400"/>
  <p:embeddedFontLst>
    <p:embeddedFont>
      <p:font typeface="Barlow" panose="00000500000000000000" pitchFamily="2" charset="0"/>
      <p:regular r:id="rId13"/>
      <p:bold r:id="rId14"/>
      <p:italic r:id="rId15"/>
    </p:embeddedFon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84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Customer Trends by Month</a:t>
            </a:r>
            <a:endParaRPr dirty="0"/>
          </a:p>
          <a:p>
            <a:r>
              <a:rPr b="0" dirty="0"/>
              <a:t>No alt text provided</a:t>
            </a:r>
            <a:endParaRPr dirty="0"/>
          </a:p>
          <a:p>
            <a:endParaRPr dirty="0"/>
          </a:p>
          <a:p>
            <a:r>
              <a:rPr b="1" dirty="0"/>
              <a:t>Revenue 1</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City-wise Summary</a:t>
            </a:r>
            <a:endParaRPr dirty="0"/>
          </a:p>
          <a:p>
            <a:r>
              <a:rPr b="0" dirty="0"/>
              <a:t>No alt text provided</a:t>
            </a:r>
            <a:endParaRPr dirty="0"/>
          </a:p>
          <a:p>
            <a:endParaRPr dirty="0"/>
          </a:p>
          <a:p>
            <a:r>
              <a:rPr b="1" dirty="0"/>
              <a:t>Age Group Summary</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Customers Segmentation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Customer 2</a:t>
            </a:r>
            <a:endParaRPr dirty="0"/>
          </a:p>
          <a:p>
            <a:r>
              <a:rPr b="0" dirty="0"/>
              <a:t>No alt text provided</a:t>
            </a:r>
            <a:endParaRPr dirty="0"/>
          </a:p>
          <a:p>
            <a:endParaRPr dirty="0"/>
          </a:p>
          <a:p>
            <a:r>
              <a:rPr b="1" dirty="0"/>
              <a:t>Age Group</a:t>
            </a:r>
            <a:endParaRPr dirty="0"/>
          </a:p>
          <a:p>
            <a:r>
              <a:rPr b="0" dirty="0"/>
              <a:t>No alt text provided</a:t>
            </a:r>
            <a:endParaRPr dirty="0"/>
          </a:p>
          <a:p>
            <a:endParaRPr dirty="0"/>
          </a:p>
          <a:p>
            <a:r>
              <a:rPr b="1" dirty="0"/>
              <a:t>City</a:t>
            </a:r>
            <a:endParaRPr dirty="0"/>
          </a:p>
          <a:p>
            <a:r>
              <a:rPr b="0" dirty="0"/>
              <a:t>No alt text provided</a:t>
            </a:r>
            <a:endParaRPr dirty="0"/>
          </a:p>
          <a:p>
            <a:endParaRPr dirty="0"/>
          </a:p>
          <a:p>
            <a:r>
              <a:rPr b="1" dirty="0"/>
              <a:t>Sales Mode</a:t>
            </a:r>
            <a:endParaRPr dirty="0"/>
          </a:p>
          <a:p>
            <a:r>
              <a:rPr b="0" dirty="0"/>
              <a:t>No alt text provided</a:t>
            </a:r>
            <a:endParaRPr dirty="0"/>
          </a:p>
          <a:p>
            <a:endParaRPr dirty="0"/>
          </a:p>
          <a:p>
            <a:r>
              <a:rPr b="1" dirty="0"/>
              <a:t>Policy ID</a:t>
            </a:r>
            <a:endParaRPr dirty="0"/>
          </a:p>
          <a:p>
            <a:r>
              <a:rPr b="0" dirty="0"/>
              <a:t>No alt text provided</a:t>
            </a:r>
            <a:endParaRPr dirty="0"/>
          </a:p>
          <a:p>
            <a:endParaRPr dirty="0"/>
          </a:p>
          <a:p>
            <a:r>
              <a:rPr b="1" dirty="0"/>
              <a:t>Month Year</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Revenue Percentage by Sales Mode</a:t>
            </a:r>
            <a:endParaRPr dirty="0"/>
          </a:p>
          <a:p>
            <a:r>
              <a:rPr b="0" dirty="0"/>
              <a:t>No alt text provided</a:t>
            </a:r>
            <a:endParaRPr dirty="0"/>
          </a:p>
          <a:p>
            <a:endParaRPr dirty="0"/>
          </a:p>
          <a:p>
            <a:r>
              <a:rPr b="1" dirty="0"/>
              <a:t>Monthly Customer Trend by Sales Mode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Customer Percentage by Sales Mode</a:t>
            </a:r>
            <a:endParaRPr dirty="0"/>
          </a:p>
          <a:p>
            <a:r>
              <a:rPr b="0" dirty="0"/>
              <a:t>No alt text provided</a:t>
            </a:r>
            <a:endParaRPr dirty="0"/>
          </a:p>
          <a:p>
            <a:endParaRPr dirty="0"/>
          </a:p>
          <a:p>
            <a:r>
              <a:rPr b="1" dirty="0"/>
              <a:t>Age Group</a:t>
            </a:r>
            <a:endParaRPr dirty="0"/>
          </a:p>
          <a:p>
            <a:r>
              <a:rPr b="0" dirty="0"/>
              <a:t>No alt text provided</a:t>
            </a:r>
            <a:endParaRPr dirty="0"/>
          </a:p>
          <a:p>
            <a:endParaRPr dirty="0"/>
          </a:p>
          <a:p>
            <a:r>
              <a:rPr b="1" dirty="0"/>
              <a:t>City</a:t>
            </a:r>
            <a:endParaRPr dirty="0"/>
          </a:p>
          <a:p>
            <a:r>
              <a:rPr b="0" dirty="0"/>
              <a:t>No alt text provided</a:t>
            </a:r>
            <a:endParaRPr dirty="0"/>
          </a:p>
          <a:p>
            <a:endParaRPr dirty="0"/>
          </a:p>
          <a:p>
            <a:r>
              <a:rPr b="1" dirty="0"/>
              <a:t>Sales Mode</a:t>
            </a:r>
            <a:endParaRPr dirty="0"/>
          </a:p>
          <a:p>
            <a:r>
              <a:rPr b="0" dirty="0"/>
              <a:t>No alt text provided</a:t>
            </a:r>
            <a:endParaRPr dirty="0"/>
          </a:p>
          <a:p>
            <a:endParaRPr dirty="0"/>
          </a:p>
          <a:p>
            <a:r>
              <a:rPr b="1" dirty="0"/>
              <a:t>Policy ID</a:t>
            </a:r>
            <a:endParaRPr dirty="0"/>
          </a:p>
          <a:p>
            <a:r>
              <a:rPr b="0" dirty="0"/>
              <a:t>No alt text provided</a:t>
            </a:r>
            <a:endParaRPr dirty="0"/>
          </a:p>
          <a:p>
            <a:endParaRPr dirty="0"/>
          </a:p>
          <a:p>
            <a:r>
              <a:rPr b="1" dirty="0"/>
              <a:t>Month Year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Customer Distribution by Age Group</a:t>
            </a:r>
            <a:endParaRPr dirty="0"/>
          </a:p>
          <a:p>
            <a:r>
              <a:rPr b="0" dirty="0"/>
              <a:t>No alt text provided</a:t>
            </a:r>
            <a:endParaRPr dirty="0"/>
          </a:p>
          <a:p>
            <a:endParaRPr dirty="0"/>
          </a:p>
          <a:p>
            <a:r>
              <a:rPr b="1" dirty="0"/>
              <a:t>Trend Chart by Age Groups</a:t>
            </a:r>
            <a:endParaRPr dirty="0"/>
          </a:p>
          <a:p>
            <a:r>
              <a:rPr b="0" dirty="0"/>
              <a:t>No alt text provided</a:t>
            </a:r>
            <a:endParaRPr dirty="0"/>
          </a:p>
          <a:p>
            <a:endParaRPr dirty="0"/>
          </a:p>
          <a:p>
            <a:r>
              <a:rPr b="1" dirty="0"/>
              <a:t>Age Group vs Policy Preference</a:t>
            </a:r>
            <a:endParaRPr dirty="0"/>
          </a:p>
          <a:p>
            <a:r>
              <a:rPr b="0" dirty="0"/>
              <a:t>No alt text provided</a:t>
            </a:r>
            <a:endParaRPr dirty="0"/>
          </a:p>
          <a:p>
            <a:endParaRPr dirty="0"/>
          </a:p>
          <a:p>
            <a:r>
              <a:rPr b="1" dirty="0"/>
              <a:t>Age Group vs Sales Mode</a:t>
            </a:r>
            <a:endParaRPr dirty="0"/>
          </a:p>
          <a:p>
            <a:r>
              <a:rPr b="0" dirty="0"/>
              <a:t>No alt text provided</a:t>
            </a:r>
            <a:endParaRPr dirty="0"/>
          </a:p>
          <a:p>
            <a:endParaRPr dirty="0"/>
          </a:p>
          <a:p>
            <a:r>
              <a:rPr b="1" dirty="0"/>
              <a:t>Age Group vs Expected Settlements </a:t>
            </a:r>
            <a:endParaRPr dirty="0"/>
          </a:p>
          <a:p>
            <a:r>
              <a:rPr b="0" dirty="0"/>
              <a:t>No alt text provided</a:t>
            </a:r>
            <a:endParaRPr dirty="0"/>
          </a:p>
          <a:p>
            <a:endParaRPr dirty="0"/>
          </a:p>
          <a:p>
            <a:r>
              <a:rPr b="1" dirty="0"/>
              <a:t>Age Group</a:t>
            </a:r>
            <a:endParaRPr dirty="0"/>
          </a:p>
          <a:p>
            <a:r>
              <a:rPr b="0" dirty="0"/>
              <a:t>No alt text provided</a:t>
            </a:r>
            <a:endParaRPr dirty="0"/>
          </a:p>
          <a:p>
            <a:endParaRPr dirty="0"/>
          </a:p>
          <a:p>
            <a:r>
              <a:rPr b="1" dirty="0"/>
              <a:t>City</a:t>
            </a:r>
            <a:endParaRPr dirty="0"/>
          </a:p>
          <a:p>
            <a:r>
              <a:rPr b="0" dirty="0"/>
              <a:t>No alt text provided</a:t>
            </a:r>
            <a:endParaRPr dirty="0"/>
          </a:p>
          <a:p>
            <a:endParaRPr dirty="0"/>
          </a:p>
          <a:p>
            <a:r>
              <a:rPr b="1" dirty="0"/>
              <a:t>Sales Mode</a:t>
            </a:r>
            <a:endParaRPr dirty="0"/>
          </a:p>
          <a:p>
            <a:r>
              <a:rPr b="0" dirty="0"/>
              <a:t>No alt text provided</a:t>
            </a:r>
            <a:endParaRPr dirty="0"/>
          </a:p>
          <a:p>
            <a:endParaRPr dirty="0"/>
          </a:p>
          <a:p>
            <a:r>
              <a:rPr b="1" dirty="0"/>
              <a:t>Policy ID</a:t>
            </a:r>
            <a:endParaRPr dirty="0"/>
          </a:p>
          <a:p>
            <a:r>
              <a:rPr b="0" dirty="0"/>
              <a:t>No alt text provided</a:t>
            </a:r>
            <a:endParaRPr dirty="0"/>
          </a:p>
          <a:p>
            <a:endParaRPr dirty="0"/>
          </a:p>
          <a:p>
            <a:r>
              <a:rPr b="1" dirty="0"/>
              <a:t>Month Year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20865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2.xml"/><Relationship Id="rId7" Type="http://schemas.openxmlformats.org/officeDocument/2006/relationships/image" Target="../media/image1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hyperlink" Target="https://app.powerbi.com/groups/me/reports/4d47be11-d726-407b-adaa-32a24b48ab00/?pbi_source=PowerPoint"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hyperlink" Target="https://app.powerbi.com/groups/me/reports/4d47be11-d726-407b-adaa-32a24b48ab00/?pbi_source=PowerPoint"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hyperlink" Target="https://app.powerbi.com/groups/me/reports/4d47be11-d726-407b-adaa-32a24b48ab00/?pbi_source=PowerPoint"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971800" y="2023111"/>
            <a:ext cx="7623809" cy="708660"/>
          </a:xfrm>
          <a:prstGeom prst="rect">
            <a:avLst/>
          </a:prstGeom>
          <a:noFill/>
          <a:ln/>
        </p:spPr>
        <p:txBody>
          <a:bodyPr wrap="none" lIns="0" tIns="0" rIns="0" bIns="0" rtlCol="0" anchor="t"/>
          <a:lstStyle/>
          <a:p>
            <a:pPr marL="0" indent="0" algn="l">
              <a:lnSpc>
                <a:spcPts val="5500"/>
              </a:lnSpc>
              <a:buNone/>
            </a:pPr>
            <a:r>
              <a:rPr lang="en-US" sz="6000" b="1" dirty="0">
                <a:solidFill>
                  <a:srgbClr val="F0FCFF"/>
                </a:solidFill>
                <a:latin typeface="Spline Sans Bold" pitchFamily="34" charset="0"/>
                <a:ea typeface="Spline Sans Bold" pitchFamily="34" charset="-122"/>
                <a:cs typeface="Spline Sans Bold" pitchFamily="34" charset="-120"/>
              </a:rPr>
              <a:t>Shield Insurance Dashboard</a:t>
            </a:r>
            <a:endParaRPr lang="en-US" sz="6000" dirty="0"/>
          </a:p>
        </p:txBody>
      </p:sp>
      <p:sp>
        <p:nvSpPr>
          <p:cNvPr id="3" name="Text 1"/>
          <p:cNvSpPr/>
          <p:nvPr/>
        </p:nvSpPr>
        <p:spPr>
          <a:xfrm>
            <a:off x="4823460" y="3223260"/>
            <a:ext cx="8925878" cy="891540"/>
          </a:xfrm>
          <a:prstGeom prst="rect">
            <a:avLst/>
          </a:prstGeom>
          <a:noFill/>
          <a:ln/>
        </p:spPr>
        <p:txBody>
          <a:bodyPr wrap="none" lIns="0" tIns="0" rIns="0" bIns="0" rtlCol="0" anchor="t"/>
          <a:lstStyle/>
          <a:p>
            <a:pPr marL="0" indent="0" algn="l">
              <a:lnSpc>
                <a:spcPts val="3150"/>
              </a:lnSpc>
              <a:buNone/>
            </a:pPr>
            <a:r>
              <a:rPr lang="en-US" sz="2800" b="1" dirty="0">
                <a:solidFill>
                  <a:srgbClr val="E0E4E6"/>
                </a:solidFill>
                <a:latin typeface="Barlow" pitchFamily="34" charset="0"/>
                <a:ea typeface="Barlow" pitchFamily="34" charset="-122"/>
                <a:cs typeface="Barlow" pitchFamily="34" charset="-120"/>
              </a:rPr>
              <a:t>Empowering Insurance Intelligence</a:t>
            </a:r>
            <a:endParaRPr lang="en-US" sz="2800" dirty="0"/>
          </a:p>
        </p:txBody>
      </p:sp>
      <p:sp>
        <p:nvSpPr>
          <p:cNvPr id="4" name="Text 2"/>
          <p:cNvSpPr/>
          <p:nvPr/>
        </p:nvSpPr>
        <p:spPr>
          <a:xfrm>
            <a:off x="3909060" y="4274820"/>
            <a:ext cx="9840278" cy="708660"/>
          </a:xfrm>
          <a:prstGeom prst="rect">
            <a:avLst/>
          </a:prstGeom>
          <a:noFill/>
          <a:ln/>
        </p:spPr>
        <p:txBody>
          <a:bodyPr wrap="none" lIns="0" tIns="0" rIns="0" bIns="0" rtlCol="0" anchor="t"/>
          <a:lstStyle/>
          <a:p>
            <a:pPr marL="0" indent="0" algn="l">
              <a:lnSpc>
                <a:spcPts val="3150"/>
              </a:lnSpc>
              <a:buNone/>
            </a:pPr>
            <a:r>
              <a:rPr lang="en-US" sz="2800" i="1" dirty="0">
                <a:solidFill>
                  <a:srgbClr val="E0E4E6"/>
                </a:solidFill>
                <a:latin typeface="Barlow" pitchFamily="34" charset="0"/>
                <a:ea typeface="Barlow" pitchFamily="34" charset="-122"/>
                <a:cs typeface="Barlow" pitchFamily="34" charset="-120"/>
              </a:rPr>
              <a:t>Designed by Devika Suresh | Atliq Technologies</a:t>
            </a:r>
            <a:endParaRPr lang="en-US" sz="2800" i="1" dirty="0"/>
          </a:p>
        </p:txBody>
      </p:sp>
      <p:pic>
        <p:nvPicPr>
          <p:cNvPr id="9" name="Audio 8">
            <a:hlinkClick r:id="" action="ppaction://media"/>
            <a:extLst>
              <a:ext uri="{FF2B5EF4-FFF2-40B4-BE49-F238E27FC236}">
                <a16:creationId xmlns:a16="http://schemas.microsoft.com/office/drawing/2014/main" id="{1114255E-281C-4B85-B762-12B05AD02F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094"/>
    </mc:Choice>
    <mc:Fallback>
      <p:transition spd="slow" advTm="15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3657600" cy="8229600"/>
          </a:xfrm>
          <a:prstGeom prst="rect">
            <a:avLst/>
          </a:prstGeom>
        </p:spPr>
      </p:pic>
      <p:sp>
        <p:nvSpPr>
          <p:cNvPr id="3" name="Text 0"/>
          <p:cNvSpPr/>
          <p:nvPr/>
        </p:nvSpPr>
        <p:spPr>
          <a:xfrm>
            <a:off x="4538663" y="1352788"/>
            <a:ext cx="9210675" cy="978932"/>
          </a:xfrm>
          <a:prstGeom prst="rect">
            <a:avLst/>
          </a:prstGeom>
          <a:noFill/>
          <a:ln/>
        </p:spPr>
        <p:txBody>
          <a:bodyPr wrap="square" lIns="0" tIns="0" rIns="0" bIns="0" rtlCol="0" anchor="t"/>
          <a:lstStyle/>
          <a:p>
            <a:pPr marL="0" indent="0" algn="l">
              <a:lnSpc>
                <a:spcPts val="3850"/>
              </a:lnSpc>
              <a:buNone/>
            </a:pPr>
            <a:r>
              <a:rPr lang="en-US" sz="3050" b="1" dirty="0">
                <a:solidFill>
                  <a:srgbClr val="F0FCFF"/>
                </a:solidFill>
                <a:latin typeface="Spline Sans Bold" pitchFamily="34" charset="0"/>
                <a:ea typeface="Spline Sans Bold" pitchFamily="34" charset="-122"/>
                <a:cs typeface="Spline Sans Bold" pitchFamily="34" charset="-120"/>
              </a:rPr>
              <a:t>Strategic Recommendations: Product &amp; Channel Optimization</a:t>
            </a:r>
            <a:endParaRPr lang="en-US" sz="3050" dirty="0"/>
          </a:p>
        </p:txBody>
      </p:sp>
      <p:sp>
        <p:nvSpPr>
          <p:cNvPr id="4" name="Text 1"/>
          <p:cNvSpPr/>
          <p:nvPr/>
        </p:nvSpPr>
        <p:spPr>
          <a:xfrm>
            <a:off x="4538663" y="2596039"/>
            <a:ext cx="9210675" cy="281940"/>
          </a:xfrm>
          <a:prstGeom prst="rect">
            <a:avLst/>
          </a:prstGeom>
          <a:noFill/>
          <a:ln/>
        </p:spPr>
        <p:txBody>
          <a:bodyPr wrap="none" lIns="0" tIns="0" rIns="0" bIns="0" rtlCol="0" anchor="t"/>
          <a:lstStyle/>
          <a:p>
            <a:pPr marL="0" indent="0" algn="l">
              <a:lnSpc>
                <a:spcPts val="2200"/>
              </a:lnSpc>
              <a:buNone/>
            </a:pPr>
            <a:r>
              <a:rPr lang="en-US" sz="1350" dirty="0">
                <a:solidFill>
                  <a:srgbClr val="E0E4E6"/>
                </a:solidFill>
                <a:latin typeface="Barlow" pitchFamily="34" charset="0"/>
                <a:ea typeface="Barlow" pitchFamily="34" charset="-122"/>
                <a:cs typeface="Barlow" pitchFamily="34" charset="-120"/>
              </a:rPr>
              <a:t>Optimizing our product portfolio and diversifying sales channels are key to sustained growth and competitive advantage.</a:t>
            </a:r>
            <a:endParaRPr lang="en-US" sz="1350" dirty="0"/>
          </a:p>
        </p:txBody>
      </p:sp>
      <p:pic>
        <p:nvPicPr>
          <p:cNvPr id="5" name="Image 1" descr="preencoded.png"/>
          <p:cNvPicPr>
            <a:picLocks noChangeAspect="1"/>
          </p:cNvPicPr>
          <p:nvPr/>
        </p:nvPicPr>
        <p:blipFill>
          <a:blip r:embed="rId6"/>
          <a:stretch>
            <a:fillRect/>
          </a:stretch>
        </p:blipFill>
        <p:spPr>
          <a:xfrm>
            <a:off x="4538663" y="3076218"/>
            <a:ext cx="881063" cy="1266825"/>
          </a:xfrm>
          <a:prstGeom prst="rect">
            <a:avLst/>
          </a:prstGeom>
        </p:spPr>
      </p:pic>
      <p:sp>
        <p:nvSpPr>
          <p:cNvPr id="6" name="Text 2"/>
          <p:cNvSpPr/>
          <p:nvPr/>
        </p:nvSpPr>
        <p:spPr>
          <a:xfrm>
            <a:off x="5595937" y="3252430"/>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Optimize Products</a:t>
            </a:r>
            <a:endParaRPr lang="en-US" sz="1500" dirty="0"/>
          </a:p>
        </p:txBody>
      </p:sp>
      <p:sp>
        <p:nvSpPr>
          <p:cNvPr id="7" name="Text 3"/>
          <p:cNvSpPr/>
          <p:nvPr/>
        </p:nvSpPr>
        <p:spPr>
          <a:xfrm>
            <a:off x="5595937" y="3602950"/>
            <a:ext cx="8153400" cy="563880"/>
          </a:xfrm>
          <a:prstGeom prst="rect">
            <a:avLst/>
          </a:prstGeom>
          <a:noFill/>
          <a:ln/>
        </p:spPr>
        <p:txBody>
          <a:bodyPr wrap="square" lIns="0" tIns="0" rIns="0" bIns="0" rtlCol="0" anchor="t"/>
          <a:lstStyle/>
          <a:p>
            <a:pPr marL="0" indent="0" algn="l">
              <a:lnSpc>
                <a:spcPts val="2200"/>
              </a:lnSpc>
              <a:buNone/>
            </a:pPr>
            <a:r>
              <a:rPr lang="en-US" sz="1350" dirty="0">
                <a:solidFill>
                  <a:srgbClr val="E0E4E6"/>
                </a:solidFill>
                <a:latin typeface="Barlow" pitchFamily="34" charset="0"/>
                <a:ea typeface="Barlow" pitchFamily="34" charset="-122"/>
                <a:cs typeface="Barlow" pitchFamily="34" charset="-120"/>
              </a:rPr>
              <a:t>Use POL4321HEL (customer leader) and POL2005HEL (revenue leader) as benchmarks to develop new offerings aligned with market demand.</a:t>
            </a:r>
            <a:endParaRPr lang="en-US" sz="1350" dirty="0"/>
          </a:p>
        </p:txBody>
      </p:sp>
      <p:pic>
        <p:nvPicPr>
          <p:cNvPr id="8" name="Image 2" descr="preencoded.png"/>
          <p:cNvPicPr>
            <a:picLocks noChangeAspect="1"/>
          </p:cNvPicPr>
          <p:nvPr/>
        </p:nvPicPr>
        <p:blipFill>
          <a:blip r:embed="rId7"/>
          <a:stretch>
            <a:fillRect/>
          </a:stretch>
        </p:blipFill>
        <p:spPr>
          <a:xfrm>
            <a:off x="4538663" y="4343043"/>
            <a:ext cx="881063" cy="1266825"/>
          </a:xfrm>
          <a:prstGeom prst="rect">
            <a:avLst/>
          </a:prstGeom>
        </p:spPr>
      </p:pic>
      <p:sp>
        <p:nvSpPr>
          <p:cNvPr id="9" name="Text 4"/>
          <p:cNvSpPr/>
          <p:nvPr/>
        </p:nvSpPr>
        <p:spPr>
          <a:xfrm>
            <a:off x="5595937" y="4519255"/>
            <a:ext cx="388596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Strengthen Awareness of Digital Channels</a:t>
            </a:r>
            <a:endParaRPr lang="en-US" sz="1500" dirty="0"/>
          </a:p>
        </p:txBody>
      </p:sp>
      <p:sp>
        <p:nvSpPr>
          <p:cNvPr id="10" name="Text 5"/>
          <p:cNvSpPr/>
          <p:nvPr/>
        </p:nvSpPr>
        <p:spPr>
          <a:xfrm>
            <a:off x="5595937" y="4869775"/>
            <a:ext cx="8153400" cy="563880"/>
          </a:xfrm>
          <a:prstGeom prst="rect">
            <a:avLst/>
          </a:prstGeom>
          <a:noFill/>
          <a:ln/>
        </p:spPr>
        <p:txBody>
          <a:bodyPr wrap="square" lIns="0" tIns="0" rIns="0" bIns="0" rtlCol="0" anchor="t"/>
          <a:lstStyle/>
          <a:p>
            <a:pPr marL="0" indent="0" algn="l">
              <a:lnSpc>
                <a:spcPts val="2200"/>
              </a:lnSpc>
              <a:buNone/>
            </a:pPr>
            <a:r>
              <a:rPr lang="en-US" sz="1350" dirty="0">
                <a:solidFill>
                  <a:srgbClr val="E0E4E6"/>
                </a:solidFill>
                <a:latin typeface="Barlow" pitchFamily="34" charset="0"/>
                <a:ea typeface="Barlow" pitchFamily="34" charset="-122"/>
                <a:cs typeface="Barlow" pitchFamily="34" charset="-120"/>
              </a:rPr>
              <a:t>Increase visibility and adoption of Online App, Website, and Offline Direct channels through tutorials, incentives, and cross-selling by agents.</a:t>
            </a:r>
            <a:endParaRPr lang="en-US" sz="1350" dirty="0"/>
          </a:p>
        </p:txBody>
      </p:sp>
      <p:pic>
        <p:nvPicPr>
          <p:cNvPr id="11" name="Image 3" descr="preencoded.png"/>
          <p:cNvPicPr>
            <a:picLocks noChangeAspect="1"/>
          </p:cNvPicPr>
          <p:nvPr/>
        </p:nvPicPr>
        <p:blipFill>
          <a:blip r:embed="rId8"/>
          <a:stretch>
            <a:fillRect/>
          </a:stretch>
        </p:blipFill>
        <p:spPr>
          <a:xfrm>
            <a:off x="4538663" y="5609868"/>
            <a:ext cx="881063" cy="1266825"/>
          </a:xfrm>
          <a:prstGeom prst="rect">
            <a:avLst/>
          </a:prstGeom>
        </p:spPr>
      </p:pic>
      <p:sp>
        <p:nvSpPr>
          <p:cNvPr id="12" name="Text 6"/>
          <p:cNvSpPr/>
          <p:nvPr/>
        </p:nvSpPr>
        <p:spPr>
          <a:xfrm>
            <a:off x="5595937" y="5786080"/>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Monitor &amp; Adapt</a:t>
            </a:r>
            <a:endParaRPr lang="en-US" sz="1500" dirty="0"/>
          </a:p>
        </p:txBody>
      </p:sp>
      <p:sp>
        <p:nvSpPr>
          <p:cNvPr id="13" name="Text 7"/>
          <p:cNvSpPr/>
          <p:nvPr/>
        </p:nvSpPr>
        <p:spPr>
          <a:xfrm>
            <a:off x="5595937" y="6136600"/>
            <a:ext cx="8153400" cy="563880"/>
          </a:xfrm>
          <a:prstGeom prst="rect">
            <a:avLst/>
          </a:prstGeom>
          <a:noFill/>
          <a:ln/>
        </p:spPr>
        <p:txBody>
          <a:bodyPr wrap="square" lIns="0" tIns="0" rIns="0" bIns="0" rtlCol="0" anchor="t"/>
          <a:lstStyle/>
          <a:p>
            <a:pPr marL="0" indent="0" algn="l">
              <a:lnSpc>
                <a:spcPts val="2200"/>
              </a:lnSpc>
              <a:buNone/>
            </a:pPr>
            <a:r>
              <a:rPr lang="en-US" sz="1350" dirty="0">
                <a:solidFill>
                  <a:srgbClr val="E0E4E6"/>
                </a:solidFill>
                <a:latin typeface="Barlow" pitchFamily="34" charset="0"/>
                <a:ea typeface="Barlow" pitchFamily="34" charset="-122"/>
                <a:cs typeface="Barlow" pitchFamily="34" charset="-120"/>
              </a:rPr>
              <a:t>Continuously monitor performance metrics and adapt strategies to evolving customer needs and market dynamics, ensuring long-term success.</a:t>
            </a:r>
            <a:endParaRPr lang="en-US" sz="1350" dirty="0"/>
          </a:p>
        </p:txBody>
      </p:sp>
      <p:pic>
        <p:nvPicPr>
          <p:cNvPr id="16" name="Audio 15">
            <a:hlinkClick r:id="" action="ppaction://media"/>
            <a:extLst>
              <a:ext uri="{FF2B5EF4-FFF2-40B4-BE49-F238E27FC236}">
                <a16:creationId xmlns:a16="http://schemas.microsoft.com/office/drawing/2014/main" id="{534F4C55-2675-45D9-B919-D762F6430E0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71"/>
    </mc:Choice>
    <mc:Fallback>
      <p:transition spd="slow" advTm="21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775573"/>
            <a:ext cx="5490091" cy="629364"/>
          </a:xfrm>
          <a:prstGeom prst="rect">
            <a:avLst/>
          </a:prstGeom>
          <a:noFill/>
          <a:ln/>
        </p:spPr>
        <p:txBody>
          <a:bodyPr wrap="none" lIns="0" tIns="0" rIns="0" bIns="0" rtlCol="0" anchor="t"/>
          <a:lstStyle/>
          <a:p>
            <a:pPr marL="0" indent="0" algn="l">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About Shield Insurance</a:t>
            </a:r>
            <a:endParaRPr lang="en-US" sz="3950" dirty="0"/>
          </a:p>
        </p:txBody>
      </p:sp>
      <p:sp>
        <p:nvSpPr>
          <p:cNvPr id="3" name="Text 1"/>
          <p:cNvSpPr/>
          <p:nvPr/>
        </p:nvSpPr>
        <p:spPr>
          <a:xfrm>
            <a:off x="881063" y="1858089"/>
            <a:ext cx="12868275" cy="724853"/>
          </a:xfrm>
          <a:prstGeom prst="rect">
            <a:avLst/>
          </a:prstGeom>
          <a:noFill/>
          <a:ln/>
        </p:spPr>
        <p:txBody>
          <a:bodyPr wrap="squar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Shield Insurance, established in Mumbai in 2015, is a leading health and general insurance provider in India. The company focuses on a digital-first approach to serve over 1 million customers with diverse insurance products.</a:t>
            </a:r>
            <a:endParaRPr lang="en-US" sz="1750" dirty="0"/>
          </a:p>
        </p:txBody>
      </p:sp>
      <p:pic>
        <p:nvPicPr>
          <p:cNvPr id="4" name="Image 0" descr="preencoded.png"/>
          <p:cNvPicPr>
            <a:picLocks noChangeAspect="1"/>
          </p:cNvPicPr>
          <p:nvPr/>
        </p:nvPicPr>
        <p:blipFill>
          <a:blip r:embed="rId5"/>
          <a:stretch>
            <a:fillRect/>
          </a:stretch>
        </p:blipFill>
        <p:spPr>
          <a:xfrm>
            <a:off x="881063" y="2837855"/>
            <a:ext cx="566380" cy="566380"/>
          </a:xfrm>
          <a:prstGeom prst="rect">
            <a:avLst/>
          </a:prstGeom>
        </p:spPr>
      </p:pic>
      <p:sp>
        <p:nvSpPr>
          <p:cNvPr id="5" name="Text 2"/>
          <p:cNvSpPr/>
          <p:nvPr/>
        </p:nvSpPr>
        <p:spPr>
          <a:xfrm>
            <a:off x="881063" y="3687366"/>
            <a:ext cx="2517577" cy="314682"/>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Established in 2015</a:t>
            </a:r>
            <a:endParaRPr lang="en-US" sz="1950" dirty="0"/>
          </a:p>
        </p:txBody>
      </p:sp>
      <p:sp>
        <p:nvSpPr>
          <p:cNvPr id="6" name="Text 3"/>
          <p:cNvSpPr/>
          <p:nvPr/>
        </p:nvSpPr>
        <p:spPr>
          <a:xfrm>
            <a:off x="881063" y="4137898"/>
            <a:ext cx="4100632" cy="362426"/>
          </a:xfrm>
          <a:prstGeom prst="rect">
            <a:avLst/>
          </a:prstGeom>
          <a:noFill/>
          <a:ln/>
        </p:spPr>
        <p:txBody>
          <a:bodyPr wrap="non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Headquartered in Mumbai, India.</a:t>
            </a:r>
            <a:endParaRPr lang="en-US" sz="1750" dirty="0"/>
          </a:p>
        </p:txBody>
      </p:sp>
      <p:pic>
        <p:nvPicPr>
          <p:cNvPr id="7" name="Image 1" descr="preencoded.png"/>
          <p:cNvPicPr>
            <a:picLocks noChangeAspect="1"/>
          </p:cNvPicPr>
          <p:nvPr/>
        </p:nvPicPr>
        <p:blipFill>
          <a:blip r:embed="rId6"/>
          <a:stretch>
            <a:fillRect/>
          </a:stretch>
        </p:blipFill>
        <p:spPr>
          <a:xfrm>
            <a:off x="5264825" y="2837855"/>
            <a:ext cx="566380" cy="566380"/>
          </a:xfrm>
          <a:prstGeom prst="rect">
            <a:avLst/>
          </a:prstGeom>
        </p:spPr>
      </p:pic>
      <p:sp>
        <p:nvSpPr>
          <p:cNvPr id="8" name="Text 4"/>
          <p:cNvSpPr/>
          <p:nvPr/>
        </p:nvSpPr>
        <p:spPr>
          <a:xfrm>
            <a:off x="5264825" y="3687366"/>
            <a:ext cx="3007995" cy="314682"/>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Comprehensive Products</a:t>
            </a:r>
            <a:endParaRPr lang="en-US" sz="1950" dirty="0"/>
          </a:p>
        </p:txBody>
      </p:sp>
      <p:sp>
        <p:nvSpPr>
          <p:cNvPr id="9" name="Text 5"/>
          <p:cNvSpPr/>
          <p:nvPr/>
        </p:nvSpPr>
        <p:spPr>
          <a:xfrm>
            <a:off x="5264825" y="4137898"/>
            <a:ext cx="4100632" cy="724853"/>
          </a:xfrm>
          <a:prstGeom prst="rect">
            <a:avLst/>
          </a:prstGeom>
          <a:noFill/>
          <a:ln/>
        </p:spPr>
        <p:txBody>
          <a:bodyPr wrap="squar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Offers health, motor, travel, and personal accident policies.</a:t>
            </a:r>
            <a:endParaRPr lang="en-US" sz="1750" dirty="0"/>
          </a:p>
        </p:txBody>
      </p:sp>
      <p:pic>
        <p:nvPicPr>
          <p:cNvPr id="10" name="Image 2" descr="preencoded.png"/>
          <p:cNvPicPr>
            <a:picLocks noChangeAspect="1"/>
          </p:cNvPicPr>
          <p:nvPr/>
        </p:nvPicPr>
        <p:blipFill>
          <a:blip r:embed="rId7"/>
          <a:stretch>
            <a:fillRect/>
          </a:stretch>
        </p:blipFill>
        <p:spPr>
          <a:xfrm>
            <a:off x="9648587" y="2837855"/>
            <a:ext cx="566380" cy="566380"/>
          </a:xfrm>
          <a:prstGeom prst="rect">
            <a:avLst/>
          </a:prstGeom>
        </p:spPr>
      </p:pic>
      <p:sp>
        <p:nvSpPr>
          <p:cNvPr id="11" name="Text 6"/>
          <p:cNvSpPr/>
          <p:nvPr/>
        </p:nvSpPr>
        <p:spPr>
          <a:xfrm>
            <a:off x="9648587" y="3687366"/>
            <a:ext cx="2517577" cy="314682"/>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1M+ Customers</a:t>
            </a:r>
            <a:endParaRPr lang="en-US" sz="1950" dirty="0"/>
          </a:p>
        </p:txBody>
      </p:sp>
      <p:sp>
        <p:nvSpPr>
          <p:cNvPr id="12" name="Text 7"/>
          <p:cNvSpPr/>
          <p:nvPr/>
        </p:nvSpPr>
        <p:spPr>
          <a:xfrm>
            <a:off x="9648587" y="4137898"/>
            <a:ext cx="4100751" cy="362426"/>
          </a:xfrm>
          <a:prstGeom prst="rect">
            <a:avLst/>
          </a:prstGeom>
          <a:noFill/>
          <a:ln/>
        </p:spPr>
        <p:txBody>
          <a:bodyPr wrap="non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Strong focus on digital-first services.</a:t>
            </a:r>
            <a:endParaRPr lang="en-US" sz="1750" dirty="0"/>
          </a:p>
        </p:txBody>
      </p:sp>
      <p:pic>
        <p:nvPicPr>
          <p:cNvPr id="13" name="Image 3" descr="preencoded.png"/>
          <p:cNvPicPr>
            <a:picLocks noChangeAspect="1"/>
          </p:cNvPicPr>
          <p:nvPr/>
        </p:nvPicPr>
        <p:blipFill>
          <a:blip r:embed="rId8"/>
          <a:stretch>
            <a:fillRect/>
          </a:stretch>
        </p:blipFill>
        <p:spPr>
          <a:xfrm>
            <a:off x="881063" y="5429131"/>
            <a:ext cx="566380" cy="566380"/>
          </a:xfrm>
          <a:prstGeom prst="rect">
            <a:avLst/>
          </a:prstGeom>
        </p:spPr>
      </p:pic>
      <p:sp>
        <p:nvSpPr>
          <p:cNvPr id="14" name="Text 8"/>
          <p:cNvSpPr/>
          <p:nvPr/>
        </p:nvSpPr>
        <p:spPr>
          <a:xfrm>
            <a:off x="881063" y="6278642"/>
            <a:ext cx="2517577" cy="314682"/>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AI-Driven Insights</a:t>
            </a:r>
            <a:endParaRPr lang="en-US" sz="1950" dirty="0"/>
          </a:p>
        </p:txBody>
      </p:sp>
      <p:sp>
        <p:nvSpPr>
          <p:cNvPr id="15" name="Text 9"/>
          <p:cNvSpPr/>
          <p:nvPr/>
        </p:nvSpPr>
        <p:spPr>
          <a:xfrm>
            <a:off x="881063" y="6729174"/>
            <a:ext cx="4100632" cy="362426"/>
          </a:xfrm>
          <a:prstGeom prst="rect">
            <a:avLst/>
          </a:prstGeom>
          <a:noFill/>
          <a:ln/>
        </p:spPr>
        <p:txBody>
          <a:bodyPr wrap="non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Leverages AI and analytics for efficiency.</a:t>
            </a:r>
            <a:endParaRPr lang="en-US" sz="1750" dirty="0"/>
          </a:p>
        </p:txBody>
      </p:sp>
      <p:pic>
        <p:nvPicPr>
          <p:cNvPr id="16" name="Image 4" descr="preencoded.png"/>
          <p:cNvPicPr>
            <a:picLocks noChangeAspect="1"/>
          </p:cNvPicPr>
          <p:nvPr/>
        </p:nvPicPr>
        <p:blipFill>
          <a:blip r:embed="rId9"/>
          <a:stretch>
            <a:fillRect/>
          </a:stretch>
        </p:blipFill>
        <p:spPr>
          <a:xfrm>
            <a:off x="5264825" y="5429131"/>
            <a:ext cx="566380" cy="566380"/>
          </a:xfrm>
          <a:prstGeom prst="rect">
            <a:avLst/>
          </a:prstGeom>
        </p:spPr>
      </p:pic>
      <p:sp>
        <p:nvSpPr>
          <p:cNvPr id="17" name="Text 10"/>
          <p:cNvSpPr/>
          <p:nvPr/>
        </p:nvSpPr>
        <p:spPr>
          <a:xfrm>
            <a:off x="5264825" y="6278642"/>
            <a:ext cx="2517577" cy="314682"/>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Affordable Solutions</a:t>
            </a:r>
            <a:endParaRPr lang="en-US" sz="1950" dirty="0"/>
          </a:p>
        </p:txBody>
      </p:sp>
      <p:sp>
        <p:nvSpPr>
          <p:cNvPr id="18" name="Text 11"/>
          <p:cNvSpPr/>
          <p:nvPr/>
        </p:nvSpPr>
        <p:spPr>
          <a:xfrm>
            <a:off x="5264825" y="6729174"/>
            <a:ext cx="4100632" cy="724853"/>
          </a:xfrm>
          <a:prstGeom prst="rect">
            <a:avLst/>
          </a:prstGeom>
          <a:noFill/>
          <a:ln/>
        </p:spPr>
        <p:txBody>
          <a:bodyPr wrap="squar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Committed to accessible, personalized insurance.</a:t>
            </a:r>
            <a:endParaRPr lang="en-US" sz="1750" dirty="0"/>
          </a:p>
        </p:txBody>
      </p:sp>
      <p:pic>
        <p:nvPicPr>
          <p:cNvPr id="21" name="Audio 20">
            <a:hlinkClick r:id="" action="ppaction://media"/>
            <a:extLst>
              <a:ext uri="{FF2B5EF4-FFF2-40B4-BE49-F238E27FC236}">
                <a16:creationId xmlns:a16="http://schemas.microsoft.com/office/drawing/2014/main" id="{96B93ED2-D33E-4479-8784-C65E0FBDF6F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617"/>
    </mc:Choice>
    <mc:Fallback>
      <p:transition spd="slow" advTm="18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795576"/>
            <a:ext cx="9540240" cy="524470"/>
          </a:xfrm>
          <a:prstGeom prst="rect">
            <a:avLst/>
          </a:prstGeom>
          <a:noFill/>
          <a:ln/>
        </p:spPr>
        <p:txBody>
          <a:bodyPr wrap="none" lIns="0" tIns="0" rIns="0" bIns="0" rtlCol="0" anchor="t"/>
          <a:lstStyle/>
          <a:p>
            <a:pPr marL="0" indent="0" algn="l">
              <a:lnSpc>
                <a:spcPts val="4100"/>
              </a:lnSpc>
              <a:buNone/>
            </a:pPr>
            <a:r>
              <a:rPr lang="en-US" sz="3300" b="1" dirty="0">
                <a:solidFill>
                  <a:srgbClr val="F0FCFF"/>
                </a:solidFill>
                <a:latin typeface="Spline Sans Bold" pitchFamily="34" charset="0"/>
                <a:ea typeface="Spline Sans Bold" pitchFamily="34" charset="-122"/>
                <a:cs typeface="Spline Sans Bold" pitchFamily="34" charset="-120"/>
              </a:rPr>
              <a:t>Problem Statement: Unlocking Business Insights</a:t>
            </a:r>
            <a:endParaRPr lang="en-US" sz="3300" dirty="0"/>
          </a:p>
        </p:txBody>
      </p:sp>
      <p:sp>
        <p:nvSpPr>
          <p:cNvPr id="3" name="Text 1"/>
          <p:cNvSpPr/>
          <p:nvPr/>
        </p:nvSpPr>
        <p:spPr>
          <a:xfrm>
            <a:off x="881063" y="1697593"/>
            <a:ext cx="12868275" cy="302062"/>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Shield Insurance aims to gain actionable insights by analyzing key aspects of its business to drive growth and improve customer experience.</a:t>
            </a:r>
            <a:endParaRPr lang="en-US" sz="1450" dirty="0"/>
          </a:p>
        </p:txBody>
      </p:sp>
      <p:sp>
        <p:nvSpPr>
          <p:cNvPr id="4" name="Shape 2"/>
          <p:cNvSpPr/>
          <p:nvPr/>
        </p:nvSpPr>
        <p:spPr>
          <a:xfrm>
            <a:off x="881063" y="2212062"/>
            <a:ext cx="424815" cy="424815"/>
          </a:xfrm>
          <a:prstGeom prst="roundRect">
            <a:avLst>
              <a:gd name="adj" fmla="val 66673"/>
            </a:avLst>
          </a:prstGeom>
          <a:solidFill>
            <a:srgbClr val="0A081B"/>
          </a:solidFill>
          <a:ln w="22860">
            <a:solidFill>
              <a:srgbClr val="16FFBB"/>
            </a:solidFill>
            <a:prstDash val="solid"/>
          </a:ln>
        </p:spPr>
      </p:sp>
      <p:sp>
        <p:nvSpPr>
          <p:cNvPr id="5" name="Text 3"/>
          <p:cNvSpPr/>
          <p:nvPr/>
        </p:nvSpPr>
        <p:spPr>
          <a:xfrm>
            <a:off x="1494592" y="2276951"/>
            <a:ext cx="3569970" cy="262176"/>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Customer &amp; Revenue Understanding</a:t>
            </a:r>
            <a:endParaRPr lang="en-US" sz="1650" dirty="0"/>
          </a:p>
        </p:txBody>
      </p:sp>
      <p:sp>
        <p:nvSpPr>
          <p:cNvPr id="6" name="Text 4"/>
          <p:cNvSpPr/>
          <p:nvPr/>
        </p:nvSpPr>
        <p:spPr>
          <a:xfrm>
            <a:off x="1494592" y="2652355"/>
            <a:ext cx="12254746" cy="302062"/>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Deepen understanding of the customer base and revenue generation patterns.</a:t>
            </a:r>
            <a:endParaRPr lang="en-US" sz="1450" dirty="0"/>
          </a:p>
        </p:txBody>
      </p:sp>
      <p:sp>
        <p:nvSpPr>
          <p:cNvPr id="7" name="Shape 5"/>
          <p:cNvSpPr/>
          <p:nvPr/>
        </p:nvSpPr>
        <p:spPr>
          <a:xfrm>
            <a:off x="881063" y="3331964"/>
            <a:ext cx="424815" cy="424815"/>
          </a:xfrm>
          <a:prstGeom prst="roundRect">
            <a:avLst>
              <a:gd name="adj" fmla="val 66673"/>
            </a:avLst>
          </a:prstGeom>
          <a:solidFill>
            <a:srgbClr val="0A081B"/>
          </a:solidFill>
          <a:ln w="22860">
            <a:solidFill>
              <a:srgbClr val="29DDDA"/>
            </a:solidFill>
            <a:prstDash val="solid"/>
          </a:ln>
        </p:spPr>
      </p:sp>
      <p:sp>
        <p:nvSpPr>
          <p:cNvPr id="8" name="Text 6"/>
          <p:cNvSpPr/>
          <p:nvPr/>
        </p:nvSpPr>
        <p:spPr>
          <a:xfrm>
            <a:off x="1494592" y="3396853"/>
            <a:ext cx="2180392" cy="262176"/>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Key Metric Monitoring</a:t>
            </a:r>
            <a:endParaRPr lang="en-US" sz="1650" dirty="0"/>
          </a:p>
        </p:txBody>
      </p:sp>
      <p:sp>
        <p:nvSpPr>
          <p:cNvPr id="9" name="Text 7"/>
          <p:cNvSpPr/>
          <p:nvPr/>
        </p:nvSpPr>
        <p:spPr>
          <a:xfrm>
            <a:off x="1494592" y="3772257"/>
            <a:ext cx="12254746" cy="302062"/>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Track total customers, total revenue, daily customer growth, and daily revenue growth.</a:t>
            </a:r>
            <a:endParaRPr lang="en-US" sz="1450" dirty="0"/>
          </a:p>
        </p:txBody>
      </p:sp>
      <p:sp>
        <p:nvSpPr>
          <p:cNvPr id="10" name="Shape 8"/>
          <p:cNvSpPr/>
          <p:nvPr/>
        </p:nvSpPr>
        <p:spPr>
          <a:xfrm>
            <a:off x="881063" y="4451866"/>
            <a:ext cx="424815" cy="424815"/>
          </a:xfrm>
          <a:prstGeom prst="roundRect">
            <a:avLst>
              <a:gd name="adj" fmla="val 66673"/>
            </a:avLst>
          </a:prstGeom>
          <a:solidFill>
            <a:srgbClr val="0A081B"/>
          </a:solidFill>
          <a:ln w="22860">
            <a:solidFill>
              <a:srgbClr val="37A7E7"/>
            </a:solidFill>
            <a:prstDash val="solid"/>
          </a:ln>
        </p:spPr>
      </p:sp>
      <p:sp>
        <p:nvSpPr>
          <p:cNvPr id="11" name="Text 9"/>
          <p:cNvSpPr/>
          <p:nvPr/>
        </p:nvSpPr>
        <p:spPr>
          <a:xfrm>
            <a:off x="1494592" y="4516755"/>
            <a:ext cx="2748439" cy="262176"/>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Sales Performance Analysis</a:t>
            </a:r>
            <a:endParaRPr lang="en-US" sz="1650" dirty="0"/>
          </a:p>
        </p:txBody>
      </p:sp>
      <p:sp>
        <p:nvSpPr>
          <p:cNvPr id="12" name="Text 10"/>
          <p:cNvSpPr/>
          <p:nvPr/>
        </p:nvSpPr>
        <p:spPr>
          <a:xfrm>
            <a:off x="1494592" y="4892159"/>
            <a:ext cx="12254746" cy="302062"/>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Evaluate sales performance by sales modes and age group behavior.</a:t>
            </a:r>
            <a:endParaRPr lang="en-US" sz="1450" dirty="0"/>
          </a:p>
        </p:txBody>
      </p:sp>
      <p:sp>
        <p:nvSpPr>
          <p:cNvPr id="13" name="Shape 11"/>
          <p:cNvSpPr/>
          <p:nvPr/>
        </p:nvSpPr>
        <p:spPr>
          <a:xfrm>
            <a:off x="891540" y="5571768"/>
            <a:ext cx="414338" cy="440412"/>
          </a:xfrm>
          <a:prstGeom prst="roundRect">
            <a:avLst>
              <a:gd name="adj" fmla="val 66673"/>
            </a:avLst>
          </a:prstGeom>
          <a:solidFill>
            <a:srgbClr val="0A081B"/>
          </a:solidFill>
          <a:ln w="22860">
            <a:solidFill>
              <a:srgbClr val="091231"/>
            </a:solidFill>
            <a:prstDash val="solid"/>
          </a:ln>
        </p:spPr>
      </p:sp>
      <p:sp>
        <p:nvSpPr>
          <p:cNvPr id="14" name="Text 12"/>
          <p:cNvSpPr/>
          <p:nvPr/>
        </p:nvSpPr>
        <p:spPr>
          <a:xfrm>
            <a:off x="1494592" y="5636657"/>
            <a:ext cx="2580323" cy="262176"/>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Policy Trend Identification</a:t>
            </a:r>
            <a:endParaRPr lang="en-US" sz="1650" dirty="0"/>
          </a:p>
        </p:txBody>
      </p:sp>
      <p:sp>
        <p:nvSpPr>
          <p:cNvPr id="15" name="Text 13"/>
          <p:cNvSpPr/>
          <p:nvPr/>
        </p:nvSpPr>
        <p:spPr>
          <a:xfrm>
            <a:off x="1494592" y="6012061"/>
            <a:ext cx="12254746" cy="302062"/>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Monitor monthly policy trends to identify growth opportunities.</a:t>
            </a:r>
            <a:endParaRPr lang="en-US" sz="1450" dirty="0"/>
          </a:p>
        </p:txBody>
      </p:sp>
      <p:sp>
        <p:nvSpPr>
          <p:cNvPr id="16" name="Shape 14"/>
          <p:cNvSpPr/>
          <p:nvPr/>
        </p:nvSpPr>
        <p:spPr>
          <a:xfrm>
            <a:off x="881063" y="6691670"/>
            <a:ext cx="424815" cy="424815"/>
          </a:xfrm>
          <a:prstGeom prst="roundRect">
            <a:avLst>
              <a:gd name="adj" fmla="val 66673"/>
            </a:avLst>
          </a:prstGeom>
          <a:solidFill>
            <a:srgbClr val="0A081B"/>
          </a:solidFill>
          <a:ln w="22860">
            <a:solidFill>
              <a:srgbClr val="16FFBB"/>
            </a:solidFill>
            <a:prstDash val="solid"/>
          </a:ln>
        </p:spPr>
      </p:sp>
      <p:sp>
        <p:nvSpPr>
          <p:cNvPr id="17" name="Text 15"/>
          <p:cNvSpPr/>
          <p:nvPr/>
        </p:nvSpPr>
        <p:spPr>
          <a:xfrm>
            <a:off x="1494592" y="6756559"/>
            <a:ext cx="3033832" cy="262176"/>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Preference &amp; Settlement Rates</a:t>
            </a:r>
            <a:endParaRPr lang="en-US" sz="1650" dirty="0"/>
          </a:p>
        </p:txBody>
      </p:sp>
      <p:sp>
        <p:nvSpPr>
          <p:cNvPr id="18" name="Text 16"/>
          <p:cNvSpPr/>
          <p:nvPr/>
        </p:nvSpPr>
        <p:spPr>
          <a:xfrm>
            <a:off x="1494592" y="7131963"/>
            <a:ext cx="12254746" cy="302062"/>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Understand policy preferences and expected settlement rates across age groups.</a:t>
            </a:r>
            <a:endParaRPr lang="en-US" sz="1450" dirty="0"/>
          </a:p>
        </p:txBody>
      </p:sp>
      <p:sp>
        <p:nvSpPr>
          <p:cNvPr id="19" name="Shape 14">
            <a:extLst>
              <a:ext uri="{FF2B5EF4-FFF2-40B4-BE49-F238E27FC236}">
                <a16:creationId xmlns:a16="http://schemas.microsoft.com/office/drawing/2014/main" id="{11E99EC4-E2D5-4454-9748-4B1247CA22BB}"/>
              </a:ext>
            </a:extLst>
          </p:cNvPr>
          <p:cNvSpPr/>
          <p:nvPr/>
        </p:nvSpPr>
        <p:spPr>
          <a:xfrm>
            <a:off x="891540" y="5642610"/>
            <a:ext cx="424815" cy="424815"/>
          </a:xfrm>
          <a:prstGeom prst="roundRect">
            <a:avLst>
              <a:gd name="adj" fmla="val 66673"/>
            </a:avLst>
          </a:prstGeom>
          <a:solidFill>
            <a:srgbClr val="0A081B"/>
          </a:solidFill>
          <a:ln w="22860">
            <a:solidFill>
              <a:srgbClr val="16FFBB"/>
            </a:solidFill>
            <a:prstDash val="solid"/>
          </a:ln>
        </p:spPr>
      </p:sp>
      <p:pic>
        <p:nvPicPr>
          <p:cNvPr id="22" name="Audio 21">
            <a:hlinkClick r:id="" action="ppaction://media"/>
            <a:extLst>
              <a:ext uri="{FF2B5EF4-FFF2-40B4-BE49-F238E27FC236}">
                <a16:creationId xmlns:a16="http://schemas.microsoft.com/office/drawing/2014/main" id="{A06C89CB-77AB-4142-B2D0-07A2D689D0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772"/>
    </mc:Choice>
    <mc:Fallback>
      <p:transition spd="slow" advTm="18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Customer Trends by Month ,Revenue 1 ,actionButton ,City-wise Summary ,Age Group Summary ,image ,actionButton ,Customers Segmentation ,actionButton ,Customer 2 ,Age Group ,City ,Sales Mode ,Policy ID ,Month Year ,cardVisual ,cardVisual ,cardVisual ,cardVisual ,shape ,image ,image ,image ,image ,actionButton ,actionButton ,actionButton. Please refer to the notes on this slide for details">
            <a:hlinkClick r:id="rId5"/>
          </p:cNvPr>
          <p:cNvPicPr>
            <a:picLocks noChangeAspect="1"/>
          </p:cNvPicPr>
          <p:nvPr/>
        </p:nvPicPr>
        <p:blipFill>
          <a:blip r:embed="rId6"/>
          <a:stretch>
            <a:fillRect/>
          </a:stretch>
        </p:blipFill>
        <p:spPr>
          <a:xfrm>
            <a:off x="91440" y="0"/>
            <a:ext cx="14424660" cy="8229600"/>
          </a:xfrm>
          <a:prstGeom prst="rect">
            <a:avLst/>
          </a:prstGeom>
          <a:noFill/>
        </p:spPr>
      </p:pic>
      <p:sp>
        <p:nvSpPr>
          <p:cNvPr id="4" name="Title" hidden="1"/>
          <p:cNvSpPr>
            <a:spLocks noGrp="1"/>
          </p:cNvSpPr>
          <p:nvPr>
            <p:ph type="title"/>
          </p:nvPr>
        </p:nvSpPr>
        <p:spPr/>
        <p:txBody>
          <a:bodyPr/>
          <a:lstStyle/>
          <a:p>
            <a:r>
              <a:t>General View</a:t>
            </a:r>
          </a:p>
        </p:txBody>
      </p:sp>
      <p:pic>
        <p:nvPicPr>
          <p:cNvPr id="2" name="Audio 1">
            <a:hlinkClick r:id="" action="ppaction://media"/>
            <a:extLst>
              <a:ext uri="{FF2B5EF4-FFF2-40B4-BE49-F238E27FC236}">
                <a16:creationId xmlns:a16="http://schemas.microsoft.com/office/drawing/2014/main" id="{9586B898-BE3E-40F4-9C5E-97408308A4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18"/>
    </mc:Choice>
    <mc:Fallback>
      <p:transition spd="slow" advTm="16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venue Percentage by Sales Mode ,Monthly Customer Trend by Sales Mode ,image ,actionButton ,Customer Percentage by Sales Mode ,Age Group ,City ,Sales Mode ,Policy ID ,Month Year ,shape ,image ,image ,image ,image ,actionButton. Please refer to the notes on this slide for details">
            <a:hlinkClick r:id="rId5"/>
          </p:cNvPr>
          <p:cNvPicPr>
            <a:picLocks noChangeAspect="1"/>
          </p:cNvPicPr>
          <p:nvPr/>
        </p:nvPicPr>
        <p:blipFill>
          <a:blip r:embed="rId6"/>
          <a:stretch>
            <a:fillRect/>
          </a:stretch>
        </p:blipFill>
        <p:spPr>
          <a:xfrm>
            <a:off x="91440" y="0"/>
            <a:ext cx="14424660" cy="8229600"/>
          </a:xfrm>
          <a:prstGeom prst="rect">
            <a:avLst/>
          </a:prstGeom>
          <a:noFill/>
        </p:spPr>
      </p:pic>
      <p:sp>
        <p:nvSpPr>
          <p:cNvPr id="4" name="Title" hidden="1"/>
          <p:cNvSpPr>
            <a:spLocks noGrp="1"/>
          </p:cNvSpPr>
          <p:nvPr>
            <p:ph type="title"/>
          </p:nvPr>
        </p:nvSpPr>
        <p:spPr/>
        <p:txBody>
          <a:bodyPr/>
          <a:lstStyle/>
          <a:p>
            <a:r>
              <a:t>Sales Mode Analysis</a:t>
            </a:r>
          </a:p>
        </p:txBody>
      </p:sp>
      <p:pic>
        <p:nvPicPr>
          <p:cNvPr id="2" name="Audio 1">
            <a:hlinkClick r:id="" action="ppaction://media"/>
            <a:extLst>
              <a:ext uri="{FF2B5EF4-FFF2-40B4-BE49-F238E27FC236}">
                <a16:creationId xmlns:a16="http://schemas.microsoft.com/office/drawing/2014/main" id="{E79419FB-130E-4A09-8F3E-E860BC4C0F6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87"/>
    </mc:Choice>
    <mc:Fallback>
      <p:transition spd="slow" advTm="18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actionButton ,Customer Distribution by Age Group ,Trend Chart by Age Groups ,Age Group vs Policy Preference ,Age Group vs Sales Mode ,Age Group vs Expected Settlements  ,Age Group ,City ,Sales Mode ,Policy ID ,Month Year ,shape ,image ,image ,image ,image ,actionButton. Please refer to the notes on this slide for details">
            <a:hlinkClick r:id="rId5"/>
          </p:cNvPr>
          <p:cNvPicPr>
            <a:picLocks noChangeAspect="1"/>
          </p:cNvPicPr>
          <p:nvPr/>
        </p:nvPicPr>
        <p:blipFill>
          <a:blip r:embed="rId6"/>
          <a:stretch>
            <a:fillRect/>
          </a:stretch>
        </p:blipFill>
        <p:spPr>
          <a:xfrm>
            <a:off x="91440" y="0"/>
            <a:ext cx="14424660" cy="8229600"/>
          </a:xfrm>
          <a:prstGeom prst="rect">
            <a:avLst/>
          </a:prstGeom>
          <a:noFill/>
        </p:spPr>
      </p:pic>
      <p:sp>
        <p:nvSpPr>
          <p:cNvPr id="4" name="Title" hidden="1"/>
          <p:cNvSpPr>
            <a:spLocks noGrp="1"/>
          </p:cNvSpPr>
          <p:nvPr>
            <p:ph type="title"/>
          </p:nvPr>
        </p:nvSpPr>
        <p:spPr/>
        <p:txBody>
          <a:bodyPr/>
          <a:lstStyle/>
          <a:p>
            <a:r>
              <a:t>Age Group Analysis</a:t>
            </a:r>
          </a:p>
        </p:txBody>
      </p:sp>
      <p:pic>
        <p:nvPicPr>
          <p:cNvPr id="8" name="Audio 7">
            <a:hlinkClick r:id="" action="ppaction://media"/>
            <a:extLst>
              <a:ext uri="{FF2B5EF4-FFF2-40B4-BE49-F238E27FC236}">
                <a16:creationId xmlns:a16="http://schemas.microsoft.com/office/drawing/2014/main" id="{1C0C72BD-AB81-44AA-AB48-63E8F51086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256"/>
    </mc:Choice>
    <mc:Fallback>
      <p:transition spd="slow" advTm="1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81063" y="995243"/>
            <a:ext cx="8181737"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Key Insights: General Overview</a:t>
            </a:r>
            <a:endParaRPr lang="en-US" sz="4400" dirty="0"/>
          </a:p>
        </p:txBody>
      </p:sp>
      <p:sp>
        <p:nvSpPr>
          <p:cNvPr id="3" name="Text 1"/>
          <p:cNvSpPr/>
          <p:nvPr/>
        </p:nvSpPr>
        <p:spPr>
          <a:xfrm>
            <a:off x="881063" y="2198013"/>
            <a:ext cx="12868275" cy="402908"/>
          </a:xfrm>
          <a:prstGeom prst="rect">
            <a:avLst/>
          </a:prstGeom>
          <a:noFill/>
          <a:ln/>
        </p:spPr>
        <p:txBody>
          <a:bodyPr wrap="non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Analyzing the overall business performance reveals significant strengths and areas for strategic focus.</a:t>
            </a:r>
            <a:endParaRPr lang="en-US" sz="1950" dirty="0"/>
          </a:p>
        </p:txBody>
      </p:sp>
      <p:sp>
        <p:nvSpPr>
          <p:cNvPr id="4" name="Text 2"/>
          <p:cNvSpPr/>
          <p:nvPr/>
        </p:nvSpPr>
        <p:spPr>
          <a:xfrm>
            <a:off x="881063" y="3135749"/>
            <a:ext cx="4254222" cy="349687"/>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Customer &amp; Revenue Milestones</a:t>
            </a:r>
            <a:endParaRPr lang="en-US" sz="2200" dirty="0"/>
          </a:p>
        </p:txBody>
      </p:sp>
      <p:sp>
        <p:nvSpPr>
          <p:cNvPr id="5" name="Text 3"/>
          <p:cNvSpPr/>
          <p:nvPr/>
        </p:nvSpPr>
        <p:spPr>
          <a:xfrm>
            <a:off x="881063" y="3737134"/>
            <a:ext cx="6127075" cy="1208723"/>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Shield Insurance serves </a:t>
            </a:r>
            <a:r>
              <a:rPr lang="en-US" sz="1950" b="1" dirty="0">
                <a:solidFill>
                  <a:srgbClr val="E0E4E6"/>
                </a:solidFill>
                <a:latin typeface="Barlow" pitchFamily="34" charset="0"/>
                <a:ea typeface="Barlow" pitchFamily="34" charset="-122"/>
                <a:cs typeface="Barlow" pitchFamily="34" charset="-120"/>
              </a:rPr>
              <a:t>26.8K customers</a:t>
            </a:r>
            <a:r>
              <a:rPr lang="en-US" sz="1950" dirty="0">
                <a:solidFill>
                  <a:srgbClr val="E0E4E6"/>
                </a:solidFill>
                <a:latin typeface="Barlow" pitchFamily="34" charset="0"/>
                <a:ea typeface="Barlow" pitchFamily="34" charset="-122"/>
                <a:cs typeface="Barlow" pitchFamily="34" charset="-120"/>
              </a:rPr>
              <a:t>, generating </a:t>
            </a:r>
            <a:r>
              <a:rPr lang="en-US" sz="1950" b="1" dirty="0">
                <a:solidFill>
                  <a:srgbClr val="E0E4E6"/>
                </a:solidFill>
                <a:latin typeface="Barlow" pitchFamily="34" charset="0"/>
                <a:ea typeface="Barlow" pitchFamily="34" charset="-122"/>
                <a:cs typeface="Barlow" pitchFamily="34" charset="-120"/>
              </a:rPr>
              <a:t>₹989.3M in total revenue</a:t>
            </a:r>
            <a:r>
              <a:rPr lang="en-US" sz="1950" dirty="0">
                <a:solidFill>
                  <a:srgbClr val="E0E4E6"/>
                </a:solidFill>
                <a:latin typeface="Barlow" pitchFamily="34" charset="0"/>
                <a:ea typeface="Barlow" pitchFamily="34" charset="-122"/>
                <a:cs typeface="Barlow" pitchFamily="34" charset="-120"/>
              </a:rPr>
              <a:t>, showcasing strong market presence and financial performance.</a:t>
            </a:r>
            <a:endParaRPr lang="en-US" sz="1950" dirty="0"/>
          </a:p>
        </p:txBody>
      </p:sp>
      <p:sp>
        <p:nvSpPr>
          <p:cNvPr id="6" name="Text 4"/>
          <p:cNvSpPr/>
          <p:nvPr/>
        </p:nvSpPr>
        <p:spPr>
          <a:xfrm>
            <a:off x="881063" y="5197554"/>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Seasonal Trends</a:t>
            </a:r>
            <a:endParaRPr lang="en-US" sz="2200" dirty="0"/>
          </a:p>
        </p:txBody>
      </p:sp>
      <p:sp>
        <p:nvSpPr>
          <p:cNvPr id="7" name="Text 5"/>
          <p:cNvSpPr/>
          <p:nvPr/>
        </p:nvSpPr>
        <p:spPr>
          <a:xfrm>
            <a:off x="881063" y="5798939"/>
            <a:ext cx="6127075" cy="1208723"/>
          </a:xfrm>
          <a:prstGeom prst="rect">
            <a:avLst/>
          </a:prstGeom>
          <a:noFill/>
          <a:ln/>
        </p:spPr>
        <p:txBody>
          <a:bodyPr wrap="squar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March 2023</a:t>
            </a:r>
            <a:r>
              <a:rPr lang="en-US" sz="1950" dirty="0">
                <a:solidFill>
                  <a:srgbClr val="E0E4E6"/>
                </a:solidFill>
                <a:latin typeface="Barlow" pitchFamily="34" charset="0"/>
                <a:ea typeface="Barlow" pitchFamily="34" charset="-122"/>
                <a:cs typeface="Barlow" pitchFamily="34" charset="-120"/>
              </a:rPr>
              <a:t> recorded peak revenue, while </a:t>
            </a:r>
            <a:r>
              <a:rPr lang="en-US" sz="1950" b="1" dirty="0">
                <a:solidFill>
                  <a:srgbClr val="E0E4E6"/>
                </a:solidFill>
                <a:latin typeface="Barlow" pitchFamily="34" charset="0"/>
                <a:ea typeface="Barlow" pitchFamily="34" charset="-122"/>
                <a:cs typeface="Barlow" pitchFamily="34" charset="-120"/>
              </a:rPr>
              <a:t>November 2022</a:t>
            </a:r>
            <a:r>
              <a:rPr lang="en-US" sz="1950" dirty="0">
                <a:solidFill>
                  <a:srgbClr val="E0E4E6"/>
                </a:solidFill>
                <a:latin typeface="Barlow" pitchFamily="34" charset="0"/>
                <a:ea typeface="Barlow" pitchFamily="34" charset="-122"/>
                <a:cs typeface="Barlow" pitchFamily="34" charset="-120"/>
              </a:rPr>
              <a:t> was the lowest, indicating important seasonal fluctuations that warrant further investigation.</a:t>
            </a:r>
            <a:endParaRPr lang="en-US" sz="1950" dirty="0"/>
          </a:p>
        </p:txBody>
      </p:sp>
      <p:sp>
        <p:nvSpPr>
          <p:cNvPr id="8" name="Text 6"/>
          <p:cNvSpPr/>
          <p:nvPr/>
        </p:nvSpPr>
        <p:spPr>
          <a:xfrm>
            <a:off x="7629882" y="3135749"/>
            <a:ext cx="3048714" cy="349687"/>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Top-Performing Region</a:t>
            </a:r>
            <a:endParaRPr lang="en-US" sz="2200" dirty="0"/>
          </a:p>
        </p:txBody>
      </p:sp>
      <p:sp>
        <p:nvSpPr>
          <p:cNvPr id="9" name="Text 7"/>
          <p:cNvSpPr/>
          <p:nvPr/>
        </p:nvSpPr>
        <p:spPr>
          <a:xfrm>
            <a:off x="7629882" y="3737134"/>
            <a:ext cx="6127075" cy="1208723"/>
          </a:xfrm>
          <a:prstGeom prst="rect">
            <a:avLst/>
          </a:prstGeom>
          <a:noFill/>
          <a:ln/>
        </p:spPr>
        <p:txBody>
          <a:bodyPr wrap="squar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Delhi NCR</a:t>
            </a:r>
            <a:r>
              <a:rPr lang="en-US" sz="1950" dirty="0">
                <a:solidFill>
                  <a:srgbClr val="E0E4E6"/>
                </a:solidFill>
                <a:latin typeface="Barlow" pitchFamily="34" charset="0"/>
                <a:ea typeface="Barlow" pitchFamily="34" charset="-122"/>
                <a:cs typeface="Barlow" pitchFamily="34" charset="-120"/>
              </a:rPr>
              <a:t> leads with </a:t>
            </a:r>
            <a:r>
              <a:rPr lang="en-US" sz="1950" b="1" dirty="0">
                <a:solidFill>
                  <a:srgbClr val="E0E4E6"/>
                </a:solidFill>
                <a:latin typeface="Barlow" pitchFamily="34" charset="0"/>
                <a:ea typeface="Barlow" pitchFamily="34" charset="-122"/>
                <a:cs typeface="Barlow" pitchFamily="34" charset="-120"/>
              </a:rPr>
              <a:t>11,007 customers</a:t>
            </a:r>
            <a:r>
              <a:rPr lang="en-US" sz="1950" dirty="0">
                <a:solidFill>
                  <a:srgbClr val="E0E4E6"/>
                </a:solidFill>
                <a:latin typeface="Barlow" pitchFamily="34" charset="0"/>
                <a:ea typeface="Barlow" pitchFamily="34" charset="-122"/>
                <a:cs typeface="Barlow" pitchFamily="34" charset="-120"/>
              </a:rPr>
              <a:t> and </a:t>
            </a:r>
            <a:r>
              <a:rPr lang="en-US" sz="1950" b="1" dirty="0">
                <a:solidFill>
                  <a:srgbClr val="E0E4E6"/>
                </a:solidFill>
                <a:latin typeface="Barlow" pitchFamily="34" charset="0"/>
                <a:ea typeface="Barlow" pitchFamily="34" charset="-122"/>
                <a:cs typeface="Barlow" pitchFamily="34" charset="-120"/>
              </a:rPr>
              <a:t>₹401.57M revenue</a:t>
            </a:r>
            <a:r>
              <a:rPr lang="en-US" sz="1950" dirty="0">
                <a:solidFill>
                  <a:srgbClr val="E0E4E6"/>
                </a:solidFill>
                <a:latin typeface="Barlow" pitchFamily="34" charset="0"/>
                <a:ea typeface="Barlow" pitchFamily="34" charset="-122"/>
                <a:cs typeface="Barlow" pitchFamily="34" charset="-120"/>
              </a:rPr>
              <a:t>, making it the highest-contributing region and a potential model for other cities.</a:t>
            </a:r>
            <a:endParaRPr lang="en-US" sz="1950" dirty="0"/>
          </a:p>
        </p:txBody>
      </p:sp>
      <p:sp>
        <p:nvSpPr>
          <p:cNvPr id="10" name="Text 8"/>
          <p:cNvSpPr/>
          <p:nvPr/>
        </p:nvSpPr>
        <p:spPr>
          <a:xfrm>
            <a:off x="7629882" y="5197554"/>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Most Popular Policy</a:t>
            </a:r>
            <a:endParaRPr lang="en-US" sz="2200" dirty="0"/>
          </a:p>
        </p:txBody>
      </p:sp>
      <p:sp>
        <p:nvSpPr>
          <p:cNvPr id="11" name="Text 9"/>
          <p:cNvSpPr/>
          <p:nvPr/>
        </p:nvSpPr>
        <p:spPr>
          <a:xfrm>
            <a:off x="7629882" y="5798939"/>
            <a:ext cx="6127075" cy="1208723"/>
          </a:xfrm>
          <a:prstGeom prst="rect">
            <a:avLst/>
          </a:prstGeom>
          <a:noFill/>
          <a:ln/>
        </p:spPr>
        <p:txBody>
          <a:bodyPr wrap="squar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Policy POL4321HEL</a:t>
            </a:r>
            <a:r>
              <a:rPr lang="en-US" sz="1950" dirty="0">
                <a:solidFill>
                  <a:srgbClr val="E0E4E6"/>
                </a:solidFill>
                <a:latin typeface="Barlow" pitchFamily="34" charset="0"/>
                <a:ea typeface="Barlow" pitchFamily="34" charset="-122"/>
                <a:cs typeface="Barlow" pitchFamily="34" charset="-120"/>
              </a:rPr>
              <a:t> is the most subscribed with </a:t>
            </a:r>
            <a:r>
              <a:rPr lang="en-US" sz="1950" b="1" dirty="0">
                <a:solidFill>
                  <a:srgbClr val="E0E4E6"/>
                </a:solidFill>
                <a:latin typeface="Barlow" pitchFamily="34" charset="0"/>
                <a:ea typeface="Barlow" pitchFamily="34" charset="-122"/>
                <a:cs typeface="Barlow" pitchFamily="34" charset="-120"/>
              </a:rPr>
              <a:t>4,434 customers</a:t>
            </a:r>
            <a:r>
              <a:rPr lang="en-US" sz="1950" dirty="0">
                <a:solidFill>
                  <a:srgbClr val="E0E4E6"/>
                </a:solidFill>
                <a:latin typeface="Barlow" pitchFamily="34" charset="0"/>
                <a:ea typeface="Barlow" pitchFamily="34" charset="-122"/>
                <a:cs typeface="Barlow" pitchFamily="34" charset="-120"/>
              </a:rPr>
              <a:t>, suggesting a strong product-market fit and consumer preference.</a:t>
            </a:r>
            <a:endParaRPr lang="en-US" sz="1950" dirty="0"/>
          </a:p>
        </p:txBody>
      </p:sp>
      <p:pic>
        <p:nvPicPr>
          <p:cNvPr id="12" name="Audio 11">
            <a:hlinkClick r:id="" action="ppaction://media"/>
            <a:extLst>
              <a:ext uri="{FF2B5EF4-FFF2-40B4-BE49-F238E27FC236}">
                <a16:creationId xmlns:a16="http://schemas.microsoft.com/office/drawing/2014/main" id="{2C62F6DA-59B4-4FEB-9F20-77956FC79E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142"/>
    </mc:Choice>
    <mc:Fallback>
      <p:transition spd="slow" advTm="24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1044059"/>
            <a:ext cx="11003994"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Key Insights: Sales &amp; Age Group Dynamics</a:t>
            </a:r>
            <a:endParaRPr lang="en-US" sz="4400" dirty="0"/>
          </a:p>
        </p:txBody>
      </p:sp>
      <p:sp>
        <p:nvSpPr>
          <p:cNvPr id="3" name="Text 1"/>
          <p:cNvSpPr/>
          <p:nvPr/>
        </p:nvSpPr>
        <p:spPr>
          <a:xfrm>
            <a:off x="881063" y="2246828"/>
            <a:ext cx="12868275"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Understanding sales channel effectiveness and customer demographics is crucial for refining acquisition and retention strategies.</a:t>
            </a:r>
            <a:endParaRPr lang="en-US" sz="1950" dirty="0"/>
          </a:p>
        </p:txBody>
      </p:sp>
      <p:sp>
        <p:nvSpPr>
          <p:cNvPr id="4" name="Text 2"/>
          <p:cNvSpPr/>
          <p:nvPr/>
        </p:nvSpPr>
        <p:spPr>
          <a:xfrm>
            <a:off x="881063" y="3587472"/>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Sales Mode Analysis</a:t>
            </a:r>
            <a:endParaRPr lang="en-US" sz="2200" dirty="0"/>
          </a:p>
        </p:txBody>
      </p:sp>
      <p:sp>
        <p:nvSpPr>
          <p:cNvPr id="5" name="Text 3"/>
          <p:cNvSpPr/>
          <p:nvPr/>
        </p:nvSpPr>
        <p:spPr>
          <a:xfrm>
            <a:off x="881063" y="4188857"/>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b="1" dirty="0">
                <a:solidFill>
                  <a:srgbClr val="E0E4E6"/>
                </a:solidFill>
                <a:latin typeface="Barlow" pitchFamily="34" charset="0"/>
                <a:ea typeface="Barlow" pitchFamily="34" charset="-122"/>
                <a:cs typeface="Barlow" pitchFamily="34" charset="-120"/>
              </a:rPr>
              <a:t>Offline Agent</a:t>
            </a:r>
            <a:r>
              <a:rPr lang="en-US" sz="1950" dirty="0">
                <a:solidFill>
                  <a:srgbClr val="E0E4E6"/>
                </a:solidFill>
                <a:latin typeface="Barlow" pitchFamily="34" charset="0"/>
                <a:ea typeface="Barlow" pitchFamily="34" charset="-122"/>
                <a:cs typeface="Barlow" pitchFamily="34" charset="-120"/>
              </a:rPr>
              <a:t> dominates, accounting for </a:t>
            </a:r>
            <a:r>
              <a:rPr lang="en-US" sz="1950" b="1" dirty="0">
                <a:solidFill>
                  <a:srgbClr val="E0E4E6"/>
                </a:solidFill>
                <a:latin typeface="Barlow" pitchFamily="34" charset="0"/>
                <a:ea typeface="Barlow" pitchFamily="34" charset="-122"/>
                <a:cs typeface="Barlow" pitchFamily="34" charset="-120"/>
              </a:rPr>
              <a:t>55.67% of revenue</a:t>
            </a:r>
            <a:r>
              <a:rPr lang="en-US" sz="1950" dirty="0">
                <a:solidFill>
                  <a:srgbClr val="E0E4E6"/>
                </a:solidFill>
                <a:latin typeface="Barlow" pitchFamily="34" charset="0"/>
                <a:ea typeface="Barlow" pitchFamily="34" charset="-122"/>
                <a:cs typeface="Barlow" pitchFamily="34" charset="-120"/>
              </a:rPr>
              <a:t> and </a:t>
            </a:r>
            <a:r>
              <a:rPr lang="en-US" sz="1950" b="1" dirty="0">
                <a:solidFill>
                  <a:srgbClr val="E0E4E6"/>
                </a:solidFill>
                <a:latin typeface="Barlow" pitchFamily="34" charset="0"/>
                <a:ea typeface="Barlow" pitchFamily="34" charset="-122"/>
                <a:cs typeface="Barlow" pitchFamily="34" charset="-120"/>
              </a:rPr>
              <a:t>55.41% of customer acquisitions</a:t>
            </a:r>
            <a:r>
              <a:rPr lang="en-US" sz="1950" dirty="0">
                <a:solidFill>
                  <a:srgbClr val="E0E4E6"/>
                </a:solidFill>
                <a:latin typeface="Barlow" pitchFamily="34" charset="0"/>
                <a:ea typeface="Barlow" pitchFamily="34" charset="-122"/>
                <a:cs typeface="Barlow" pitchFamily="34" charset="-120"/>
              </a:rPr>
              <a:t>.</a:t>
            </a:r>
            <a:endParaRPr lang="en-US" sz="1950" dirty="0"/>
          </a:p>
        </p:txBody>
      </p:sp>
      <p:sp>
        <p:nvSpPr>
          <p:cNvPr id="6" name="Text 4"/>
          <p:cNvSpPr/>
          <p:nvPr/>
        </p:nvSpPr>
        <p:spPr>
          <a:xfrm>
            <a:off x="881063" y="5082778"/>
            <a:ext cx="6127075" cy="1208723"/>
          </a:xfrm>
          <a:prstGeom prst="rect">
            <a:avLst/>
          </a:prstGeom>
          <a:noFill/>
          <a:ln/>
        </p:spPr>
        <p:txBody>
          <a:bodyPr wrap="square" lIns="0" tIns="0" rIns="0" bIns="0" rtlCol="0" anchor="t"/>
          <a:lstStyle/>
          <a:p>
            <a:pPr marL="342900" indent="-342900" algn="l">
              <a:lnSpc>
                <a:spcPts val="3150"/>
              </a:lnSpc>
              <a:buSzPct val="100000"/>
              <a:buChar char="•"/>
            </a:pPr>
            <a:r>
              <a:rPr lang="en-US" sz="1950" b="1" dirty="0">
                <a:solidFill>
                  <a:srgbClr val="E0E4E6"/>
                </a:solidFill>
                <a:latin typeface="Barlow" pitchFamily="34" charset="0"/>
                <a:ea typeface="Barlow" pitchFamily="34" charset="-122"/>
                <a:cs typeface="Barlow" pitchFamily="34" charset="-120"/>
              </a:rPr>
              <a:t>Online App</a:t>
            </a:r>
            <a:r>
              <a:rPr lang="en-US" sz="1950" dirty="0">
                <a:solidFill>
                  <a:srgbClr val="E0E4E6"/>
                </a:solidFill>
                <a:latin typeface="Barlow" pitchFamily="34" charset="0"/>
                <a:ea typeface="Barlow" pitchFamily="34" charset="-122"/>
                <a:cs typeface="Barlow" pitchFamily="34" charset="-120"/>
              </a:rPr>
              <a:t> and </a:t>
            </a:r>
            <a:r>
              <a:rPr lang="en-US" sz="1950" b="1" dirty="0">
                <a:solidFill>
                  <a:srgbClr val="E0E4E6"/>
                </a:solidFill>
                <a:latin typeface="Barlow" pitchFamily="34" charset="0"/>
                <a:ea typeface="Barlow" pitchFamily="34" charset="-122"/>
                <a:cs typeface="Barlow" pitchFamily="34" charset="-120"/>
              </a:rPr>
              <a:t>Offline Direct</a:t>
            </a:r>
            <a:r>
              <a:rPr lang="en-US" sz="1950" dirty="0">
                <a:solidFill>
                  <a:srgbClr val="E0E4E6"/>
                </a:solidFill>
                <a:latin typeface="Barlow" pitchFamily="34" charset="0"/>
                <a:ea typeface="Barlow" pitchFamily="34" charset="-122"/>
                <a:cs typeface="Barlow" pitchFamily="34" charset="-120"/>
              </a:rPr>
              <a:t> show similar contributions, highlighting opportunities for digital channel growth.</a:t>
            </a:r>
            <a:endParaRPr lang="en-US" sz="1950" dirty="0"/>
          </a:p>
        </p:txBody>
      </p:sp>
      <p:sp>
        <p:nvSpPr>
          <p:cNvPr id="7" name="Text 5"/>
          <p:cNvSpPr/>
          <p:nvPr/>
        </p:nvSpPr>
        <p:spPr>
          <a:xfrm>
            <a:off x="7629882" y="3587472"/>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Age Group Insights</a:t>
            </a:r>
            <a:endParaRPr lang="en-US" sz="2200" dirty="0"/>
          </a:p>
        </p:txBody>
      </p:sp>
      <p:sp>
        <p:nvSpPr>
          <p:cNvPr id="8" name="Text 6"/>
          <p:cNvSpPr/>
          <p:nvPr/>
        </p:nvSpPr>
        <p:spPr>
          <a:xfrm>
            <a:off x="7629882" y="4188857"/>
            <a:ext cx="6127075" cy="1208723"/>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The </a:t>
            </a:r>
            <a:r>
              <a:rPr lang="en-US" sz="1950" b="1" dirty="0">
                <a:solidFill>
                  <a:srgbClr val="E0E4E6"/>
                </a:solidFill>
                <a:latin typeface="Barlow" pitchFamily="34" charset="0"/>
                <a:ea typeface="Barlow" pitchFamily="34" charset="-122"/>
                <a:cs typeface="Barlow" pitchFamily="34" charset="-120"/>
              </a:rPr>
              <a:t>31–40 age group</a:t>
            </a:r>
            <a:r>
              <a:rPr lang="en-US" sz="1950" dirty="0">
                <a:solidFill>
                  <a:srgbClr val="E0E4E6"/>
                </a:solidFill>
                <a:latin typeface="Barlow" pitchFamily="34" charset="0"/>
                <a:ea typeface="Barlow" pitchFamily="34" charset="-122"/>
                <a:cs typeface="Barlow" pitchFamily="34" charset="-120"/>
              </a:rPr>
              <a:t> is the largest customer base with </a:t>
            </a:r>
            <a:r>
              <a:rPr lang="en-US" sz="1950" b="1" dirty="0">
                <a:solidFill>
                  <a:srgbClr val="E0E4E6"/>
                </a:solidFill>
                <a:latin typeface="Barlow" pitchFamily="34" charset="0"/>
                <a:ea typeface="Barlow" pitchFamily="34" charset="-122"/>
                <a:cs typeface="Barlow" pitchFamily="34" charset="-120"/>
              </a:rPr>
              <a:t>10,696 individuals</a:t>
            </a:r>
            <a:r>
              <a:rPr lang="en-US" sz="1950" dirty="0">
                <a:solidFill>
                  <a:srgbClr val="E0E4E6"/>
                </a:solidFill>
                <a:latin typeface="Barlow" pitchFamily="34" charset="0"/>
                <a:ea typeface="Barlow" pitchFamily="34" charset="-122"/>
                <a:cs typeface="Barlow" pitchFamily="34" charset="-120"/>
              </a:rPr>
              <a:t>, generating </a:t>
            </a:r>
            <a:r>
              <a:rPr lang="en-US" sz="1950" b="1" dirty="0">
                <a:solidFill>
                  <a:srgbClr val="E0E4E6"/>
                </a:solidFill>
                <a:latin typeface="Barlow" pitchFamily="34" charset="0"/>
                <a:ea typeface="Barlow" pitchFamily="34" charset="-122"/>
                <a:cs typeface="Barlow" pitchFamily="34" charset="-120"/>
              </a:rPr>
              <a:t>₹322.94M in revenue</a:t>
            </a:r>
            <a:r>
              <a:rPr lang="en-US" sz="1950" dirty="0">
                <a:solidFill>
                  <a:srgbClr val="E0E4E6"/>
                </a:solidFill>
                <a:latin typeface="Barlow" pitchFamily="34" charset="0"/>
                <a:ea typeface="Barlow" pitchFamily="34" charset="-122"/>
                <a:cs typeface="Barlow" pitchFamily="34" charset="-120"/>
              </a:rPr>
              <a:t>.</a:t>
            </a:r>
            <a:endParaRPr lang="en-US" sz="1950" dirty="0"/>
          </a:p>
        </p:txBody>
      </p:sp>
      <p:sp>
        <p:nvSpPr>
          <p:cNvPr id="9" name="Text 7"/>
          <p:cNvSpPr/>
          <p:nvPr/>
        </p:nvSpPr>
        <p:spPr>
          <a:xfrm>
            <a:off x="7629882" y="5485686"/>
            <a:ext cx="6127075" cy="1611630"/>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The </a:t>
            </a:r>
            <a:r>
              <a:rPr lang="en-US" sz="1950" b="1" dirty="0">
                <a:solidFill>
                  <a:srgbClr val="E0E4E6"/>
                </a:solidFill>
                <a:latin typeface="Barlow" pitchFamily="34" charset="0"/>
                <a:ea typeface="Barlow" pitchFamily="34" charset="-122"/>
                <a:cs typeface="Barlow" pitchFamily="34" charset="-120"/>
              </a:rPr>
              <a:t>65+ age group</a:t>
            </a:r>
            <a:r>
              <a:rPr lang="en-US" sz="1950" dirty="0">
                <a:solidFill>
                  <a:srgbClr val="E0E4E6"/>
                </a:solidFill>
                <a:latin typeface="Barlow" pitchFamily="34" charset="0"/>
                <a:ea typeface="Barlow" pitchFamily="34" charset="-122"/>
                <a:cs typeface="Barlow" pitchFamily="34" charset="-120"/>
              </a:rPr>
              <a:t> has the </a:t>
            </a:r>
            <a:r>
              <a:rPr lang="en-US" sz="1950" b="1" dirty="0">
                <a:solidFill>
                  <a:srgbClr val="E0E4E6"/>
                </a:solidFill>
                <a:latin typeface="Barlow" pitchFamily="34" charset="0"/>
                <a:ea typeface="Barlow" pitchFamily="34" charset="-122"/>
                <a:cs typeface="Barlow" pitchFamily="34" charset="-120"/>
              </a:rPr>
              <a:t>highest expected settlement rate (71.25%)</a:t>
            </a:r>
            <a:r>
              <a:rPr lang="en-US" sz="1950" dirty="0">
                <a:solidFill>
                  <a:srgbClr val="E0E4E6"/>
                </a:solidFill>
                <a:latin typeface="Barlow" pitchFamily="34" charset="0"/>
                <a:ea typeface="Barlow" pitchFamily="34" charset="-122"/>
                <a:cs typeface="Barlow" pitchFamily="34" charset="-120"/>
              </a:rPr>
              <a:t>, signaling a critical segment for targeted retention and specialized product offerings.</a:t>
            </a:r>
            <a:endParaRPr lang="en-US" sz="1950" dirty="0"/>
          </a:p>
        </p:txBody>
      </p:sp>
      <p:pic>
        <p:nvPicPr>
          <p:cNvPr id="14" name="Audio 13">
            <a:hlinkClick r:id="" action="ppaction://media"/>
            <a:extLst>
              <a:ext uri="{FF2B5EF4-FFF2-40B4-BE49-F238E27FC236}">
                <a16:creationId xmlns:a16="http://schemas.microsoft.com/office/drawing/2014/main" id="{7F2C42DC-4286-4601-B1CF-DED4DB0E97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853"/>
    </mc:Choice>
    <mc:Fallback>
      <p:transition spd="slow" advTm="22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10972800" y="0"/>
            <a:ext cx="3657600" cy="8229600"/>
          </a:xfrm>
          <a:prstGeom prst="rect">
            <a:avLst/>
          </a:prstGeom>
        </p:spPr>
      </p:pic>
      <p:sp>
        <p:nvSpPr>
          <p:cNvPr id="3" name="Text 0"/>
          <p:cNvSpPr/>
          <p:nvPr/>
        </p:nvSpPr>
        <p:spPr>
          <a:xfrm>
            <a:off x="871418" y="684728"/>
            <a:ext cx="9229963" cy="1106567"/>
          </a:xfrm>
          <a:prstGeom prst="rect">
            <a:avLst/>
          </a:prstGeom>
          <a:noFill/>
          <a:ln/>
        </p:spPr>
        <p:txBody>
          <a:bodyPr wrap="square" lIns="0" tIns="0" rIns="0" bIns="0" rtlCol="0" anchor="t"/>
          <a:lstStyle/>
          <a:p>
            <a:pPr marL="0" indent="0" algn="l">
              <a:lnSpc>
                <a:spcPts val="4350"/>
              </a:lnSpc>
              <a:buNone/>
            </a:pPr>
            <a:r>
              <a:rPr lang="en-US" sz="3450" b="1" dirty="0">
                <a:solidFill>
                  <a:srgbClr val="F0FCFF"/>
                </a:solidFill>
                <a:latin typeface="Spline Sans Bold" pitchFamily="34" charset="0"/>
                <a:ea typeface="Spline Sans Bold" pitchFamily="34" charset="-122"/>
                <a:cs typeface="Spline Sans Bold" pitchFamily="34" charset="-120"/>
              </a:rPr>
              <a:t>Strategic Recommendations: Growth &amp; Engagement</a:t>
            </a:r>
            <a:endParaRPr lang="en-US" sz="3450" dirty="0"/>
          </a:p>
        </p:txBody>
      </p:sp>
      <p:sp>
        <p:nvSpPr>
          <p:cNvPr id="4" name="Text 1"/>
          <p:cNvSpPr/>
          <p:nvPr/>
        </p:nvSpPr>
        <p:spPr>
          <a:xfrm>
            <a:off x="871418" y="2090023"/>
            <a:ext cx="9229963" cy="637223"/>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Based on our analysis, we propose strategic actions to capitalize on strengths and address areas for improvement.</a:t>
            </a:r>
            <a:endParaRPr lang="en-US" sz="1550" dirty="0"/>
          </a:p>
        </p:txBody>
      </p:sp>
      <p:sp>
        <p:nvSpPr>
          <p:cNvPr id="5" name="Shape 2"/>
          <p:cNvSpPr/>
          <p:nvPr/>
        </p:nvSpPr>
        <p:spPr>
          <a:xfrm>
            <a:off x="871418" y="2951321"/>
            <a:ext cx="199192" cy="1431608"/>
          </a:xfrm>
          <a:prstGeom prst="roundRect">
            <a:avLst>
              <a:gd name="adj" fmla="val 150006"/>
            </a:avLst>
          </a:prstGeom>
          <a:solidFill>
            <a:srgbClr val="0A081B"/>
          </a:solidFill>
          <a:ln w="22860">
            <a:solidFill>
              <a:srgbClr val="16FFBB"/>
            </a:solidFill>
            <a:prstDash val="solid"/>
          </a:ln>
        </p:spPr>
      </p:sp>
      <p:sp>
        <p:nvSpPr>
          <p:cNvPr id="6" name="Text 3"/>
          <p:cNvSpPr/>
          <p:nvPr/>
        </p:nvSpPr>
        <p:spPr>
          <a:xfrm>
            <a:off x="1269802" y="3150513"/>
            <a:ext cx="2604611" cy="276582"/>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Leverage Delhi's Success</a:t>
            </a:r>
            <a:endParaRPr lang="en-US" sz="1700" dirty="0"/>
          </a:p>
        </p:txBody>
      </p:sp>
      <p:sp>
        <p:nvSpPr>
          <p:cNvPr id="7" name="Text 4"/>
          <p:cNvSpPr/>
          <p:nvPr/>
        </p:nvSpPr>
        <p:spPr>
          <a:xfrm>
            <a:off x="1269802" y="3546515"/>
            <a:ext cx="8831580" cy="637223"/>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Replicate Delhi's performance in other metro cities through localized marketing campaigns and strategic outreach efforts.</a:t>
            </a:r>
            <a:endParaRPr lang="en-US" sz="1550" dirty="0"/>
          </a:p>
        </p:txBody>
      </p:sp>
      <p:sp>
        <p:nvSpPr>
          <p:cNvPr id="8" name="Shape 5"/>
          <p:cNvSpPr/>
          <p:nvPr/>
        </p:nvSpPr>
        <p:spPr>
          <a:xfrm>
            <a:off x="1170146" y="4532233"/>
            <a:ext cx="199192" cy="1431608"/>
          </a:xfrm>
          <a:prstGeom prst="roundRect">
            <a:avLst>
              <a:gd name="adj" fmla="val 150006"/>
            </a:avLst>
          </a:prstGeom>
          <a:solidFill>
            <a:srgbClr val="0A081B"/>
          </a:solidFill>
          <a:ln w="22860">
            <a:solidFill>
              <a:srgbClr val="29DDDA"/>
            </a:solidFill>
            <a:prstDash val="solid"/>
          </a:ln>
        </p:spPr>
      </p:sp>
      <p:sp>
        <p:nvSpPr>
          <p:cNvPr id="9" name="Text 6"/>
          <p:cNvSpPr/>
          <p:nvPr/>
        </p:nvSpPr>
        <p:spPr>
          <a:xfrm>
            <a:off x="1568529" y="4731425"/>
            <a:ext cx="2562820" cy="276582"/>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Engage 31–40 Age Group</a:t>
            </a:r>
            <a:endParaRPr lang="en-US" sz="1700" dirty="0"/>
          </a:p>
        </p:txBody>
      </p:sp>
      <p:sp>
        <p:nvSpPr>
          <p:cNvPr id="10" name="Text 7"/>
          <p:cNvSpPr/>
          <p:nvPr/>
        </p:nvSpPr>
        <p:spPr>
          <a:xfrm>
            <a:off x="1568529" y="5127427"/>
            <a:ext cx="8532852" cy="637223"/>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Develop personalized policies and targeted awareness programs for this key demographic to deepen engagement and loyalty.</a:t>
            </a:r>
            <a:endParaRPr lang="en-US" sz="1550" dirty="0"/>
          </a:p>
        </p:txBody>
      </p:sp>
      <p:sp>
        <p:nvSpPr>
          <p:cNvPr id="11" name="Shape 8"/>
          <p:cNvSpPr/>
          <p:nvPr/>
        </p:nvSpPr>
        <p:spPr>
          <a:xfrm>
            <a:off x="1468993" y="6113145"/>
            <a:ext cx="199192" cy="1431608"/>
          </a:xfrm>
          <a:prstGeom prst="roundRect">
            <a:avLst>
              <a:gd name="adj" fmla="val 150006"/>
            </a:avLst>
          </a:prstGeom>
          <a:solidFill>
            <a:srgbClr val="0A081B"/>
          </a:solidFill>
          <a:ln w="22860">
            <a:solidFill>
              <a:srgbClr val="37A7E7"/>
            </a:solidFill>
            <a:prstDash val="solid"/>
          </a:ln>
        </p:spPr>
      </p:sp>
      <p:sp>
        <p:nvSpPr>
          <p:cNvPr id="12" name="Text 9"/>
          <p:cNvSpPr/>
          <p:nvPr/>
        </p:nvSpPr>
        <p:spPr>
          <a:xfrm>
            <a:off x="1867376" y="6312337"/>
            <a:ext cx="2213253" cy="276582"/>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Address April Dip</a:t>
            </a:r>
            <a:endParaRPr lang="en-US" sz="1700" dirty="0"/>
          </a:p>
        </p:txBody>
      </p:sp>
      <p:sp>
        <p:nvSpPr>
          <p:cNvPr id="13" name="Text 10"/>
          <p:cNvSpPr/>
          <p:nvPr/>
        </p:nvSpPr>
        <p:spPr>
          <a:xfrm>
            <a:off x="1867376" y="6708338"/>
            <a:ext cx="8234005" cy="637223"/>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Investigate the reasons for the April dip in customers and revenue, implementing timely seasonal campaigns and offers to prevent future declines.</a:t>
            </a:r>
            <a:endParaRPr lang="en-US" sz="1550" dirty="0"/>
          </a:p>
        </p:txBody>
      </p:sp>
      <p:pic>
        <p:nvPicPr>
          <p:cNvPr id="15" name="Audio 14">
            <a:hlinkClick r:id="" action="ppaction://media"/>
            <a:extLst>
              <a:ext uri="{FF2B5EF4-FFF2-40B4-BE49-F238E27FC236}">
                <a16:creationId xmlns:a16="http://schemas.microsoft.com/office/drawing/2014/main" id="{A39D94BA-7BDC-4FE6-A2FA-FDA8F32D33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071600" y="7670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157"/>
    </mc:Choice>
    <mc:Fallback>
      <p:transition spd="slow" advTm="19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TotalTime>
  <Words>1001</Words>
  <Application>Microsoft Office PowerPoint</Application>
  <PresentationFormat>Custom</PresentationFormat>
  <Paragraphs>254</Paragraphs>
  <Slides>10</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Barlow</vt:lpstr>
      <vt:lpstr>Arial</vt:lpstr>
      <vt:lpstr>Calibri Light</vt:lpstr>
      <vt:lpstr>Calibri</vt:lpstr>
      <vt:lpstr>Spline Sans Bold</vt:lpstr>
      <vt:lpstr>Office Theme</vt:lpstr>
      <vt:lpstr>PowerPoint Presentation</vt:lpstr>
      <vt:lpstr>PowerPoint Presentation</vt:lpstr>
      <vt:lpstr>PowerPoint Presentation</vt:lpstr>
      <vt:lpstr>General View</vt:lpstr>
      <vt:lpstr>Sales Mode Analysis</vt:lpstr>
      <vt:lpstr>Age Group Analysis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PAVITHRA</dc:creator>
  <cp:lastModifiedBy>devzsuresh1812@gmail.com</cp:lastModifiedBy>
  <cp:revision>4</cp:revision>
  <dcterms:created xsi:type="dcterms:W3CDTF">2025-07-05T18:35:26Z</dcterms:created>
  <dcterms:modified xsi:type="dcterms:W3CDTF">2025-07-06T13:07:43Z</dcterms:modified>
</cp:coreProperties>
</file>